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6" r:id="rId1"/>
    <p:sldMasterId id="2147483675" r:id="rId2"/>
    <p:sldMasterId id="2147483682" r:id="rId3"/>
  </p:sldMasterIdLst>
  <p:notesMasterIdLst>
    <p:notesMasterId r:id="rId69"/>
  </p:notesMasterIdLst>
  <p:handoutMasterIdLst>
    <p:handoutMasterId r:id="rId70"/>
  </p:handoutMasterIdLst>
  <p:sldIdLst>
    <p:sldId id="384" r:id="rId4"/>
    <p:sldId id="261" r:id="rId5"/>
    <p:sldId id="263" r:id="rId6"/>
    <p:sldId id="369" r:id="rId7"/>
    <p:sldId id="370" r:id="rId8"/>
    <p:sldId id="371" r:id="rId9"/>
    <p:sldId id="372" r:id="rId10"/>
    <p:sldId id="373" r:id="rId11"/>
    <p:sldId id="374" r:id="rId12"/>
    <p:sldId id="375" r:id="rId13"/>
    <p:sldId id="376" r:id="rId14"/>
    <p:sldId id="377" r:id="rId15"/>
    <p:sldId id="378" r:id="rId16"/>
    <p:sldId id="379" r:id="rId17"/>
    <p:sldId id="380" r:id="rId18"/>
    <p:sldId id="381" r:id="rId19"/>
    <p:sldId id="382" r:id="rId20"/>
    <p:sldId id="383" r:id="rId21"/>
    <p:sldId id="368" r:id="rId22"/>
    <p:sldId id="285" r:id="rId23"/>
    <p:sldId id="363" r:id="rId24"/>
    <p:sldId id="362" r:id="rId25"/>
    <p:sldId id="335" r:id="rId26"/>
    <p:sldId id="364" r:id="rId27"/>
    <p:sldId id="366" r:id="rId28"/>
    <p:sldId id="338" r:id="rId29"/>
    <p:sldId id="264" r:id="rId30"/>
    <p:sldId id="296" r:id="rId31"/>
    <p:sldId id="367" r:id="rId32"/>
    <p:sldId id="346" r:id="rId33"/>
    <p:sldId id="290" r:id="rId34"/>
    <p:sldId id="404" r:id="rId35"/>
    <p:sldId id="295" r:id="rId36"/>
    <p:sldId id="291" r:id="rId37"/>
    <p:sldId id="265" r:id="rId38"/>
    <p:sldId id="385" r:id="rId39"/>
    <p:sldId id="386" r:id="rId40"/>
    <p:sldId id="387" r:id="rId41"/>
    <p:sldId id="388" r:id="rId42"/>
    <p:sldId id="389" r:id="rId43"/>
    <p:sldId id="390" r:id="rId44"/>
    <p:sldId id="391" r:id="rId45"/>
    <p:sldId id="392" r:id="rId46"/>
    <p:sldId id="393" r:id="rId47"/>
    <p:sldId id="394" r:id="rId48"/>
    <p:sldId id="395" r:id="rId49"/>
    <p:sldId id="396" r:id="rId50"/>
    <p:sldId id="397" r:id="rId51"/>
    <p:sldId id="398" r:id="rId52"/>
    <p:sldId id="399" r:id="rId53"/>
    <p:sldId id="400" r:id="rId54"/>
    <p:sldId id="401" r:id="rId55"/>
    <p:sldId id="402" r:id="rId56"/>
    <p:sldId id="403" r:id="rId57"/>
    <p:sldId id="266" r:id="rId58"/>
    <p:sldId id="287" r:id="rId59"/>
    <p:sldId id="288" r:id="rId60"/>
    <p:sldId id="334" r:id="rId61"/>
    <p:sldId id="343" r:id="rId62"/>
    <p:sldId id="344" r:id="rId63"/>
    <p:sldId id="345" r:id="rId64"/>
    <p:sldId id="360" r:id="rId65"/>
    <p:sldId id="361" r:id="rId66"/>
    <p:sldId id="267" r:id="rId67"/>
    <p:sldId id="329" r:id="rId68"/>
  </p:sldIdLst>
  <p:sldSz cx="9144000" cy="6858000" type="screen4x3"/>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inleitung" id="{971383D6-97EB-4A51-996D-E65E015AE09E}">
          <p14:sldIdLst>
            <p14:sldId id="384"/>
            <p14:sldId id="261"/>
          </p14:sldIdLst>
        </p14:section>
        <p14:section name="Staatliche Fördermaßnahmen" id="{1F958DAB-51AB-472A-B926-1F9D32C71AA0}">
          <p14:sldIdLst>
            <p14:sldId id="263"/>
            <p14:sldId id="369"/>
            <p14:sldId id="370"/>
            <p14:sldId id="371"/>
            <p14:sldId id="372"/>
            <p14:sldId id="373"/>
            <p14:sldId id="374"/>
            <p14:sldId id="375"/>
            <p14:sldId id="376"/>
            <p14:sldId id="377"/>
            <p14:sldId id="378"/>
            <p14:sldId id="379"/>
            <p14:sldId id="380"/>
            <p14:sldId id="381"/>
            <p14:sldId id="382"/>
            <p14:sldId id="383"/>
            <p14:sldId id="368"/>
            <p14:sldId id="285"/>
            <p14:sldId id="363"/>
            <p14:sldId id="362"/>
            <p14:sldId id="335"/>
            <p14:sldId id="364"/>
            <p14:sldId id="366"/>
            <p14:sldId id="338"/>
          </p14:sldIdLst>
        </p14:section>
        <p14:section name="Aktuelle gesetzgeberische Änderungen" id="{9DEC4D46-511F-42EB-874C-B5F9B34E97CA}">
          <p14:sldIdLst>
            <p14:sldId id="264"/>
            <p14:sldId id="296"/>
            <p14:sldId id="367"/>
            <p14:sldId id="346"/>
            <p14:sldId id="290"/>
            <p14:sldId id="404"/>
            <p14:sldId id="295"/>
            <p14:sldId id="291"/>
          </p14:sldIdLst>
        </p14:section>
        <p14:section name="Insolvenzrechtliche Änderungen (COVInsAG)" id="{DFECECDF-1E7D-4872-A88C-B45E5ED6F50F}">
          <p14:sldIdLst>
            <p14:sldId id="265"/>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Lst>
        </p14:section>
        <p14:section name="Handlungsempfehlungen für Berater" id="{66B65780-83FD-43D0-8BBE-1B51BDF08FF3}">
          <p14:sldIdLst>
            <p14:sldId id="266"/>
            <p14:sldId id="287"/>
            <p14:sldId id="288"/>
            <p14:sldId id="334"/>
            <p14:sldId id="343"/>
            <p14:sldId id="344"/>
            <p14:sldId id="345"/>
            <p14:sldId id="360"/>
            <p14:sldId id="361"/>
          </p14:sldIdLst>
        </p14:section>
        <p14:section name="Sonstiges/Fragen" id="{65C0048D-4A1A-4FFF-BB4C-3691EAAFFF7B}">
          <p14:sldIdLst>
            <p14:sldId id="267"/>
            <p14:sldId id="329"/>
          </p14:sldIdLst>
        </p14:section>
      </p14:sectionLst>
    </p:ext>
    <p:ext uri="{EFAFB233-063F-42B5-8137-9DF3F51BA10A}">
      <p15:sldGuideLst xmlns:p15="http://schemas.microsoft.com/office/powerpoint/2012/main">
        <p15:guide id="1" orient="horz" pos="2296">
          <p15:clr>
            <a:srgbClr val="A4A3A4"/>
          </p15:clr>
        </p15:guide>
        <p15:guide id="2" orient="horz" pos="3703">
          <p15:clr>
            <a:srgbClr val="A4A3A4"/>
          </p15:clr>
        </p15:guide>
        <p15:guide id="3" orient="horz" pos="165">
          <p15:clr>
            <a:srgbClr val="A4A3A4"/>
          </p15:clr>
        </p15:guide>
        <p15:guide id="4" orient="horz" pos="890" userDrawn="1">
          <p15:clr>
            <a:srgbClr val="A4A3A4"/>
          </p15:clr>
        </p15:guide>
        <p15:guide id="5" orient="horz" pos="1072">
          <p15:clr>
            <a:srgbClr val="A4A3A4"/>
          </p15:clr>
        </p15:guide>
        <p15:guide id="6" pos="2865">
          <p15:clr>
            <a:srgbClr val="A4A3A4"/>
          </p15:clr>
        </p15:guide>
        <p15:guide id="7" pos="249" userDrawn="1">
          <p15:clr>
            <a:srgbClr val="A4A3A4"/>
          </p15:clr>
        </p15:guide>
        <p15:guide id="8" pos="551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78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9" autoAdjust="0"/>
    <p:restoredTop sz="83401" autoAdjust="0"/>
  </p:normalViewPr>
  <p:slideViewPr>
    <p:cSldViewPr snapToObjects="1">
      <p:cViewPr varScale="1">
        <p:scale>
          <a:sx n="110" d="100"/>
          <a:sy n="110" d="100"/>
        </p:scale>
        <p:origin x="1314" y="96"/>
      </p:cViewPr>
      <p:guideLst>
        <p:guide orient="horz" pos="2296"/>
        <p:guide orient="horz" pos="3703"/>
        <p:guide orient="horz" pos="165"/>
        <p:guide orient="horz" pos="890"/>
        <p:guide orient="horz" pos="1072"/>
        <p:guide pos="2865"/>
        <p:guide pos="249"/>
        <p:guide pos="5511"/>
      </p:guideLst>
    </p:cSldViewPr>
  </p:slideViewPr>
  <p:outlineViewPr>
    <p:cViewPr>
      <p:scale>
        <a:sx n="33" d="100"/>
        <a:sy n="33" d="100"/>
      </p:scale>
      <p:origin x="0" y="0"/>
    </p:cViewPr>
  </p:outlineViewPr>
  <p:notesTextViewPr>
    <p:cViewPr>
      <p:scale>
        <a:sx n="3" d="2"/>
        <a:sy n="3" d="2"/>
      </p:scale>
      <p:origin x="0" y="0"/>
    </p:cViewPr>
  </p:notesTextViewPr>
  <p:sorterViewPr>
    <p:cViewPr>
      <p:scale>
        <a:sx n="175" d="100"/>
        <a:sy n="175" d="100"/>
      </p:scale>
      <p:origin x="0" y="0"/>
    </p:cViewPr>
  </p:sorterViewPr>
  <p:notesViewPr>
    <p:cSldViewPr snapToObjects="1">
      <p:cViewPr varScale="1">
        <p:scale>
          <a:sx n="76" d="100"/>
          <a:sy n="76" d="100"/>
        </p:scale>
        <p:origin x="330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3BDAC80-1430-AE4E-BF39-D515644B2545}" type="datetime1">
              <a:rPr lang="de-DE" smtClean="0"/>
              <a:t>09.04.2020</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40F1D2C-C953-F942-BACE-2EAF5C00D67A}" type="slidenum">
              <a:rPr lang="de-DE" smtClean="0"/>
              <a:t>‹Nr.›</a:t>
            </a:fld>
            <a:endParaRPr lang="de-DE"/>
          </a:p>
        </p:txBody>
      </p:sp>
    </p:spTree>
    <p:extLst>
      <p:ext uri="{BB962C8B-B14F-4D97-AF65-F5344CB8AC3E}">
        <p14:creationId xmlns:p14="http://schemas.microsoft.com/office/powerpoint/2010/main" val="3787384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F91C879-049E-B14A-9970-27278ECA85EB}" type="datetime1">
              <a:rPr lang="de-DE" smtClean="0"/>
              <a:t>09.04.2020</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7211B1-66E6-9E46-9CD9-C8C3EFB8C277}" type="slidenum">
              <a:rPr lang="de-DE" smtClean="0"/>
              <a:t>‹Nr.›</a:t>
            </a:fld>
            <a:endParaRPr lang="de-DE"/>
          </a:p>
        </p:txBody>
      </p:sp>
    </p:spTree>
    <p:extLst>
      <p:ext uri="{BB962C8B-B14F-4D97-AF65-F5344CB8AC3E}">
        <p14:creationId xmlns:p14="http://schemas.microsoft.com/office/powerpoint/2010/main" val="37970265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67211B1-66E6-9E46-9CD9-C8C3EFB8C277}" type="slidenum">
              <a:rPr lang="de-DE" smtClean="0"/>
              <a:t>1</a:t>
            </a:fld>
            <a:endParaRPr lang="de-DE"/>
          </a:p>
        </p:txBody>
      </p:sp>
    </p:spTree>
    <p:extLst>
      <p:ext uri="{BB962C8B-B14F-4D97-AF65-F5344CB8AC3E}">
        <p14:creationId xmlns:p14="http://schemas.microsoft.com/office/powerpoint/2010/main" val="3118237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Andere</a:t>
            </a:r>
            <a:r>
              <a:rPr lang="de-DE" baseline="0" dirty="0" smtClean="0"/>
              <a:t> Normen der Geschäftsleiter-Haftung: § 92 Abs. 2 AktG, 130a Abs. 1 S. 2 i.Vm. § 177a HGB, § 99 GenG.</a:t>
            </a:r>
            <a:endParaRPr lang="de-DE" dirty="0" smtClean="0"/>
          </a:p>
          <a:p>
            <a:r>
              <a:rPr lang="de-DE" dirty="0" smtClean="0"/>
              <a:t>Problem: </a:t>
            </a:r>
            <a:r>
              <a:rPr lang="de-DE" baseline="0" dirty="0" smtClean="0"/>
              <a:t>Was ist mit den rückständigen </a:t>
            </a:r>
            <a:r>
              <a:rPr lang="de-DE" baseline="0" dirty="0" err="1" smtClean="0"/>
              <a:t>Beraterhonaren</a:t>
            </a:r>
            <a:r>
              <a:rPr lang="de-DE" baseline="0" dirty="0" smtClean="0"/>
              <a:t>? Eigentlich gehören die m.E. nicht zum  „ordnungsgemäßen Geschäftsgang“!</a:t>
            </a:r>
          </a:p>
          <a:p>
            <a:r>
              <a:rPr lang="de-DE" baseline="0" dirty="0" smtClean="0"/>
              <a:t>Problem: was ist wenn zu einem Zeitpunkt ersichtlich ist, dass die ZU nicht mehr beseitigt werden kann. Dann entfällt die Vermutungsregel des § 1 und die Antragspflicht lebt wieder auf und damit auch die Geschäftsführerhaftung!</a:t>
            </a:r>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7211B1-66E6-9E46-9CD9-C8C3EFB8C27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4983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Andere</a:t>
            </a:r>
            <a:r>
              <a:rPr lang="de-DE" baseline="0" dirty="0" smtClean="0"/>
              <a:t> Normen der Geschäftsleiter-Haftung: § 92 Abs. 2 AktG, 130a Abs. 1 S. 2 i.Vm. § 177a HGB, § 99 GenG.</a:t>
            </a:r>
            <a:endParaRPr lang="de-DE" dirty="0" smtClean="0"/>
          </a:p>
          <a:p>
            <a:r>
              <a:rPr lang="de-DE" dirty="0" smtClean="0"/>
              <a:t>Problem: </a:t>
            </a:r>
            <a:r>
              <a:rPr lang="de-DE" baseline="0" dirty="0" smtClean="0"/>
              <a:t>Was ist mit den rückständigen </a:t>
            </a:r>
            <a:r>
              <a:rPr lang="de-DE" baseline="0" dirty="0" err="1" smtClean="0"/>
              <a:t>Beraterhonaren</a:t>
            </a:r>
            <a:r>
              <a:rPr lang="de-DE" baseline="0" dirty="0" smtClean="0"/>
              <a:t>? Eigentlich gehören die m.E. nicht zum  „ordnungsgemäßen Geschäftsgang“!</a:t>
            </a:r>
          </a:p>
          <a:p>
            <a:r>
              <a:rPr lang="de-DE" baseline="0" dirty="0" smtClean="0"/>
              <a:t>Problem: was ist wenn zu einem Zeitpunkt ersichtlich ist, dass die ZU nicht mehr beseitigt werden kann. Dann entfällt die Vermutungsregel des § 1 und die Antragspflicht lebt wieder auf und damit auch die Geschäftsführerhaftung!</a:t>
            </a:r>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7211B1-66E6-9E46-9CD9-C8C3EFB8C27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2390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7211B1-66E6-9E46-9CD9-C8C3EFB8C27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5656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7211B1-66E6-9E46-9CD9-C8C3EFB8C27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2840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7211B1-66E6-9E46-9CD9-C8C3EFB8C27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9023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Und natürlich auch erstreckt auf solche Forderungen</a:t>
            </a:r>
            <a:r>
              <a:rPr lang="de-DE" baseline="0" dirty="0" smtClean="0"/>
              <a:t>, die einem Gesellschafterdarlehen entsprechen.</a:t>
            </a:r>
          </a:p>
          <a:p>
            <a:r>
              <a:rPr lang="de-DE" baseline="0" dirty="0" smtClean="0"/>
              <a:t>Für staatliche Kredite anlässlich der Corona-Krise gilt die Anfechtungsfestigkeit unabhängig vom Zufluss der Kreditmittel oder dem Zeitpunkt der Besicherung und unbefristet für die Rückgewähr. </a:t>
            </a:r>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7211B1-66E6-9E46-9CD9-C8C3EFB8C27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5310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Und natürlich auch erstreckt auf solche Forderungen</a:t>
            </a:r>
            <a:r>
              <a:rPr lang="de-DE" baseline="0" dirty="0" smtClean="0"/>
              <a:t>, die einem Gesellschafterdarlehen entsprechen.</a:t>
            </a:r>
          </a:p>
          <a:p>
            <a:r>
              <a:rPr lang="de-DE" baseline="0" dirty="0" smtClean="0"/>
              <a:t>Für staatliche Kredite anlässlich der Corona-Krise gilt die Anfechtungsfestigkeit unabhängig vom Zufluss der Kreditmittel oder dem Zeitpunkt der Besicherung und unbefristet für die Rückgewähr. </a:t>
            </a:r>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7211B1-66E6-9E46-9CD9-C8C3EFB8C27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3892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7211B1-66E6-9E46-9CD9-C8C3EFB8C27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8929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7211B1-66E6-9E46-9CD9-C8C3EFB8C27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8422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7211B1-66E6-9E46-9CD9-C8C3EFB8C27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5054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42F7B0-60F3-417C-A96B-4E6696DC9F5D}"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3759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dirty="0" smtClean="0"/>
              <a:t>§ 1 </a:t>
            </a:r>
            <a:r>
              <a:rPr lang="de-DE" sz="1200" dirty="0" err="1" smtClean="0"/>
              <a:t>COVInsAG</a:t>
            </a:r>
            <a:r>
              <a:rPr lang="de-DE" sz="1200" dirty="0" smtClean="0"/>
              <a:t> </a:t>
            </a:r>
            <a:r>
              <a:rPr lang="de-DE" sz="1200" dirty="0" err="1" smtClean="0"/>
              <a:t>mhebt</a:t>
            </a:r>
            <a:r>
              <a:rPr lang="de-DE" sz="1200" dirty="0" smtClean="0"/>
              <a:t> nur die Antragspflicht</a:t>
            </a:r>
            <a:r>
              <a:rPr lang="de-DE" sz="1200" baseline="0" dirty="0" smtClean="0"/>
              <a:t> auf, nicht aber das Antragsrecht und die Insolvenzgründe als solche. Eine Person ist also weiterhin zahlungsunfähig oder überschuldet, ist dann aber nicht mehr </a:t>
            </a:r>
            <a:r>
              <a:rPr lang="de-DE" sz="1200" u="sng" baseline="0" dirty="0" smtClean="0"/>
              <a:t>verpflichtet</a:t>
            </a:r>
            <a:r>
              <a:rPr lang="de-DE" sz="1200" baseline="0" dirty="0" smtClean="0"/>
              <a:t> Insolvenzantrag zu stellen.</a:t>
            </a:r>
            <a:endParaRPr lang="de-DE" sz="1200" dirty="0" smtClean="0"/>
          </a:p>
          <a:p>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7211B1-66E6-9E46-9CD9-C8C3EFB8C27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6926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dirty="0" smtClean="0"/>
              <a:t>§ 1 </a:t>
            </a:r>
            <a:r>
              <a:rPr lang="de-DE" sz="1200" dirty="0" err="1" smtClean="0"/>
              <a:t>COVInsAG</a:t>
            </a:r>
            <a:r>
              <a:rPr lang="de-DE" sz="1200" dirty="0" smtClean="0"/>
              <a:t> </a:t>
            </a:r>
            <a:r>
              <a:rPr lang="de-DE" sz="1200" dirty="0" err="1" smtClean="0"/>
              <a:t>mhebt</a:t>
            </a:r>
            <a:r>
              <a:rPr lang="de-DE" sz="1200" dirty="0" smtClean="0"/>
              <a:t> nur die Antragspflicht</a:t>
            </a:r>
            <a:r>
              <a:rPr lang="de-DE" sz="1200" baseline="0" dirty="0" smtClean="0"/>
              <a:t> auf, nicht aber das Antragsrecht und die Insolvenzgründe als solche. Eine Person ist also weiterhin zahlungsunfähig oder überschuldet, ist dann aber nicht mehr </a:t>
            </a:r>
            <a:r>
              <a:rPr lang="de-DE" sz="1200" u="sng" baseline="0" dirty="0" smtClean="0"/>
              <a:t>verpflichtet</a:t>
            </a:r>
            <a:r>
              <a:rPr lang="de-DE" sz="1200" baseline="0" dirty="0" smtClean="0"/>
              <a:t> Insolvenzantrag zu stellen.</a:t>
            </a:r>
            <a:endParaRPr lang="de-DE" sz="1200" dirty="0" smtClean="0"/>
          </a:p>
          <a:p>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7211B1-66E6-9E46-9CD9-C8C3EFB8C27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7728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67211B1-66E6-9E46-9CD9-C8C3EFB8C277}" type="slidenum">
              <a:rPr lang="de-DE" smtClean="0"/>
              <a:t>55</a:t>
            </a:fld>
            <a:endParaRPr lang="de-DE"/>
          </a:p>
        </p:txBody>
      </p:sp>
    </p:spTree>
    <p:extLst>
      <p:ext uri="{BB962C8B-B14F-4D97-AF65-F5344CB8AC3E}">
        <p14:creationId xmlns:p14="http://schemas.microsoft.com/office/powerpoint/2010/main" val="2465435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67211B1-66E6-9E46-9CD9-C8C3EFB8C277}" type="slidenum">
              <a:rPr lang="de-DE" smtClean="0"/>
              <a:t>56</a:t>
            </a:fld>
            <a:endParaRPr lang="de-DE"/>
          </a:p>
        </p:txBody>
      </p:sp>
    </p:spTree>
    <p:extLst>
      <p:ext uri="{BB962C8B-B14F-4D97-AF65-F5344CB8AC3E}">
        <p14:creationId xmlns:p14="http://schemas.microsoft.com/office/powerpoint/2010/main" val="3494256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67211B1-66E6-9E46-9CD9-C8C3EFB8C277}" type="slidenum">
              <a:rPr lang="de-DE" smtClean="0"/>
              <a:t>57</a:t>
            </a:fld>
            <a:endParaRPr lang="de-DE"/>
          </a:p>
        </p:txBody>
      </p:sp>
    </p:spTree>
    <p:extLst>
      <p:ext uri="{BB962C8B-B14F-4D97-AF65-F5344CB8AC3E}">
        <p14:creationId xmlns:p14="http://schemas.microsoft.com/office/powerpoint/2010/main" val="2688480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Ggf.</a:t>
            </a:r>
            <a:r>
              <a:rPr lang="de-DE" baseline="0" dirty="0" smtClean="0"/>
              <a:t> Niederlegung Mandat!</a:t>
            </a:r>
            <a:endParaRPr lang="de-DE" dirty="0"/>
          </a:p>
        </p:txBody>
      </p:sp>
      <p:sp>
        <p:nvSpPr>
          <p:cNvPr id="4" name="Foliennummernplatzhalter 3"/>
          <p:cNvSpPr>
            <a:spLocks noGrp="1"/>
          </p:cNvSpPr>
          <p:nvPr>
            <p:ph type="sldNum" sz="quarter" idx="10"/>
          </p:nvPr>
        </p:nvSpPr>
        <p:spPr/>
        <p:txBody>
          <a:bodyPr/>
          <a:lstStyle/>
          <a:p>
            <a:fld id="{E67211B1-66E6-9E46-9CD9-C8C3EFB8C277}" type="slidenum">
              <a:rPr lang="de-DE" smtClean="0"/>
              <a:t>58</a:t>
            </a:fld>
            <a:endParaRPr lang="de-DE"/>
          </a:p>
        </p:txBody>
      </p:sp>
    </p:spTree>
    <p:extLst>
      <p:ext uri="{BB962C8B-B14F-4D97-AF65-F5344CB8AC3E}">
        <p14:creationId xmlns:p14="http://schemas.microsoft.com/office/powerpoint/2010/main" val="1501207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Krise als Chance (grundsätzlich gute Rahmenbedingungen für Restrukturierung durch partiellen </a:t>
            </a:r>
            <a:r>
              <a:rPr lang="de-DE" dirty="0" err="1" smtClean="0"/>
              <a:t>Shutdown</a:t>
            </a:r>
            <a:r>
              <a:rPr lang="de-DE" dirty="0" smtClean="0"/>
              <a:t>)</a:t>
            </a:r>
          </a:p>
          <a:p>
            <a:r>
              <a:rPr lang="de-DE" dirty="0" smtClean="0"/>
              <a:t>Möglichkeit den Sachwalter</a:t>
            </a:r>
            <a:r>
              <a:rPr lang="de-DE" baseline="0" dirty="0" smtClean="0"/>
              <a:t> mitzubringen bei Schutzschirmverfahren</a:t>
            </a:r>
          </a:p>
          <a:p>
            <a:r>
              <a:rPr lang="de-DE" dirty="0" smtClean="0"/>
              <a:t>Möglichkeit einen Insolvenzverwalter</a:t>
            </a:r>
            <a:r>
              <a:rPr lang="de-DE" baseline="0" dirty="0" smtClean="0"/>
              <a:t> bei vielen norddeutschen Gerichten vorzuschlagen.</a:t>
            </a:r>
          </a:p>
          <a:p>
            <a:r>
              <a:rPr lang="de-DE" baseline="0" dirty="0" err="1" smtClean="0"/>
              <a:t>Lquidit</a:t>
            </a:r>
            <a:endParaRPr lang="de-DE" dirty="0"/>
          </a:p>
        </p:txBody>
      </p:sp>
      <p:sp>
        <p:nvSpPr>
          <p:cNvPr id="4" name="Foliennummernplatzhalter 3"/>
          <p:cNvSpPr>
            <a:spLocks noGrp="1"/>
          </p:cNvSpPr>
          <p:nvPr>
            <p:ph type="sldNum" sz="quarter" idx="10"/>
          </p:nvPr>
        </p:nvSpPr>
        <p:spPr/>
        <p:txBody>
          <a:bodyPr/>
          <a:lstStyle/>
          <a:p>
            <a:fld id="{E67211B1-66E6-9E46-9CD9-C8C3EFB8C277}" type="slidenum">
              <a:rPr lang="de-DE" smtClean="0"/>
              <a:t>59</a:t>
            </a:fld>
            <a:endParaRPr lang="de-DE"/>
          </a:p>
        </p:txBody>
      </p:sp>
    </p:spTree>
    <p:extLst>
      <p:ext uri="{BB962C8B-B14F-4D97-AF65-F5344CB8AC3E}">
        <p14:creationId xmlns:p14="http://schemas.microsoft.com/office/powerpoint/2010/main" val="2325999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Aber:</a:t>
            </a:r>
            <a:r>
              <a:rPr lang="de-DE" baseline="0" dirty="0" smtClean="0"/>
              <a:t> </a:t>
            </a:r>
            <a:r>
              <a:rPr lang="de-DE" dirty="0" smtClean="0"/>
              <a:t>Krise als Chance (grundsätzlich gute Rahmenbedingungen für Restrukturierung durch partiellen </a:t>
            </a:r>
            <a:r>
              <a:rPr lang="de-DE" dirty="0" err="1" smtClean="0"/>
              <a:t>Shutdown</a:t>
            </a:r>
            <a:r>
              <a:rPr lang="de-DE" dirty="0" smtClean="0"/>
              <a:t>)</a:t>
            </a:r>
          </a:p>
          <a:p>
            <a:r>
              <a:rPr lang="de-DE" dirty="0" smtClean="0"/>
              <a:t>Möglichkeit den Sachwalter</a:t>
            </a:r>
            <a:r>
              <a:rPr lang="de-DE" baseline="0" dirty="0" smtClean="0"/>
              <a:t> mitzubringen bei Schutzschirmverfahren</a:t>
            </a:r>
          </a:p>
          <a:p>
            <a:r>
              <a:rPr lang="de-DE" dirty="0" smtClean="0"/>
              <a:t>Möglichkeit einen Insolvenzverwalter</a:t>
            </a:r>
            <a:r>
              <a:rPr lang="de-DE" baseline="0" dirty="0" smtClean="0"/>
              <a:t> bei vielen norddeutschen Gerichten vorzuschlagen.</a:t>
            </a:r>
          </a:p>
          <a:p>
            <a:r>
              <a:rPr lang="de-DE" baseline="0" dirty="0" smtClean="0"/>
              <a:t>Die Nachteile bestehen in Zeiten von Corona größtenteils nicht.</a:t>
            </a:r>
          </a:p>
        </p:txBody>
      </p:sp>
      <p:sp>
        <p:nvSpPr>
          <p:cNvPr id="4" name="Foliennummernplatzhalter 3"/>
          <p:cNvSpPr>
            <a:spLocks noGrp="1"/>
          </p:cNvSpPr>
          <p:nvPr>
            <p:ph type="sldNum" sz="quarter" idx="10"/>
          </p:nvPr>
        </p:nvSpPr>
        <p:spPr/>
        <p:txBody>
          <a:bodyPr/>
          <a:lstStyle/>
          <a:p>
            <a:fld id="{E67211B1-66E6-9E46-9CD9-C8C3EFB8C277}" type="slidenum">
              <a:rPr lang="de-DE" smtClean="0"/>
              <a:t>60</a:t>
            </a:fld>
            <a:endParaRPr lang="de-DE"/>
          </a:p>
        </p:txBody>
      </p:sp>
    </p:spTree>
    <p:extLst>
      <p:ext uri="{BB962C8B-B14F-4D97-AF65-F5344CB8AC3E}">
        <p14:creationId xmlns:p14="http://schemas.microsoft.com/office/powerpoint/2010/main" val="3517703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Krise als Chance (grundsätzlich gute Rahmenbedingungen für Restrukturierung durch partiellen </a:t>
            </a:r>
            <a:r>
              <a:rPr lang="de-DE" dirty="0" err="1" smtClean="0"/>
              <a:t>Shutdown</a:t>
            </a:r>
            <a:r>
              <a:rPr lang="de-DE" dirty="0" smtClean="0"/>
              <a:t>)</a:t>
            </a:r>
          </a:p>
          <a:p>
            <a:r>
              <a:rPr lang="de-DE" dirty="0" smtClean="0"/>
              <a:t>Möglichkeit den Sachwalter</a:t>
            </a:r>
            <a:r>
              <a:rPr lang="de-DE" baseline="0" dirty="0" smtClean="0"/>
              <a:t> mitzubringen bei Schutzschirmverfahren</a:t>
            </a:r>
          </a:p>
          <a:p>
            <a:r>
              <a:rPr lang="de-DE" dirty="0" smtClean="0"/>
              <a:t>Möglichkeit einen Insolvenzverwalter</a:t>
            </a:r>
            <a:r>
              <a:rPr lang="de-DE" baseline="0" dirty="0" smtClean="0"/>
              <a:t> bei vielen norddeutschen Gerichten vorzuschlagen.</a:t>
            </a:r>
          </a:p>
        </p:txBody>
      </p:sp>
      <p:sp>
        <p:nvSpPr>
          <p:cNvPr id="4" name="Foliennummernplatzhalter 3"/>
          <p:cNvSpPr>
            <a:spLocks noGrp="1"/>
          </p:cNvSpPr>
          <p:nvPr>
            <p:ph type="sldNum" sz="quarter" idx="10"/>
          </p:nvPr>
        </p:nvSpPr>
        <p:spPr/>
        <p:txBody>
          <a:bodyPr/>
          <a:lstStyle/>
          <a:p>
            <a:fld id="{E67211B1-66E6-9E46-9CD9-C8C3EFB8C277}" type="slidenum">
              <a:rPr lang="de-DE" smtClean="0"/>
              <a:t>61</a:t>
            </a:fld>
            <a:endParaRPr lang="de-DE"/>
          </a:p>
        </p:txBody>
      </p:sp>
    </p:spTree>
    <p:extLst>
      <p:ext uri="{BB962C8B-B14F-4D97-AF65-F5344CB8AC3E}">
        <p14:creationId xmlns:p14="http://schemas.microsoft.com/office/powerpoint/2010/main" val="307441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Darauf hinweisen, dass das Webinar als Video,</a:t>
            </a:r>
            <a:r>
              <a:rPr lang="de-DE" baseline="0" dirty="0" smtClean="0"/>
              <a:t> </a:t>
            </a:r>
            <a:r>
              <a:rPr lang="de-DE" dirty="0" smtClean="0"/>
              <a:t>die Präsentation und</a:t>
            </a:r>
            <a:r>
              <a:rPr lang="de-DE" baseline="0" dirty="0" smtClean="0"/>
              <a:t> eine Übersicht der Corona-Soforthilfen für die norddeutschen Bundesländer auf </a:t>
            </a:r>
            <a:r>
              <a:rPr lang="de-DE" baseline="0" smtClean="0"/>
              <a:t>unser Homepage zu finden ist.</a:t>
            </a:r>
            <a:endParaRPr lang="de-DE" dirty="0"/>
          </a:p>
        </p:txBody>
      </p:sp>
      <p:sp>
        <p:nvSpPr>
          <p:cNvPr id="4" name="Foliennummernplatzhalter 3"/>
          <p:cNvSpPr>
            <a:spLocks noGrp="1"/>
          </p:cNvSpPr>
          <p:nvPr>
            <p:ph type="sldNum" sz="quarter" idx="10"/>
          </p:nvPr>
        </p:nvSpPr>
        <p:spPr/>
        <p:txBody>
          <a:bodyPr/>
          <a:lstStyle/>
          <a:p>
            <a:fld id="{E67211B1-66E6-9E46-9CD9-C8C3EFB8C277}" type="slidenum">
              <a:rPr lang="de-DE" smtClean="0"/>
              <a:t>64</a:t>
            </a:fld>
            <a:endParaRPr lang="de-DE"/>
          </a:p>
        </p:txBody>
      </p:sp>
    </p:spTree>
    <p:extLst>
      <p:ext uri="{BB962C8B-B14F-4D97-AF65-F5344CB8AC3E}">
        <p14:creationId xmlns:p14="http://schemas.microsoft.com/office/powerpoint/2010/main" val="1453546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7211B1-66E6-9E46-9CD9-C8C3EFB8C27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0248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67211B1-66E6-9E46-9CD9-C8C3EFB8C277}" type="slidenum">
              <a:rPr lang="de-DE" smtClean="0"/>
              <a:t>65</a:t>
            </a:fld>
            <a:endParaRPr lang="de-DE"/>
          </a:p>
        </p:txBody>
      </p:sp>
    </p:spTree>
    <p:extLst>
      <p:ext uri="{BB962C8B-B14F-4D97-AF65-F5344CB8AC3E}">
        <p14:creationId xmlns:p14="http://schemas.microsoft.com/office/powerpoint/2010/main" val="472786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7211B1-66E6-9E46-9CD9-C8C3EFB8C27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662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Verlängerung bis zum 31.03.2021</a:t>
            </a:r>
            <a:r>
              <a:rPr lang="de-DE" baseline="0" dirty="0" smtClean="0"/>
              <a:t> durch BMJV, wenn dies aufgrund fortbestehender Nachfrage nach verfügbaren öffentlichen Hilfen, andauernder Finanzierungsschwierigkeiten oder sonstiger Umstände geboten erscheint.</a:t>
            </a:r>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7211B1-66E6-9E46-9CD9-C8C3EFB8C27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0051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Verlängerung bis zum 31.03.2021</a:t>
            </a:r>
            <a:r>
              <a:rPr lang="de-DE" baseline="0" dirty="0" smtClean="0"/>
              <a:t> durch BMJV, wenn dies aufgrund fortbestehender Nachfrage nach verfügbaren öffentlichen Hilfen, andauernder Finanzierungsschwierigkeiten oder sonstiger Umstände geboten erscheint.</a:t>
            </a:r>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7211B1-66E6-9E46-9CD9-C8C3EFB8C27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0182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Verlängerung bis zum 31.03.2021</a:t>
            </a:r>
            <a:r>
              <a:rPr lang="de-DE" baseline="0" dirty="0" smtClean="0"/>
              <a:t> durch BMJV, wenn dies aufgrund fortbestehender Nachfrage nach verfügbaren öffentlichen Hilfen, andauernder Finanzierungsschwierigkeiten oder sonstiger Umstände geboten erscheint.</a:t>
            </a:r>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7211B1-66E6-9E46-9CD9-C8C3EFB8C27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4664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Verlängerung bis zum 31.03.2021</a:t>
            </a:r>
            <a:r>
              <a:rPr lang="de-DE" baseline="0" dirty="0" smtClean="0"/>
              <a:t> durch BMJV, wenn dies aufgrund fortbestehender Nachfrage nach verfügbaren öffentlichen Hilfen, andauernder Finanzierungsschwierigkeiten oder sonstiger Umstände geboten erscheint.</a:t>
            </a:r>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7211B1-66E6-9E46-9CD9-C8C3EFB8C27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3138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Andere</a:t>
            </a:r>
            <a:r>
              <a:rPr lang="de-DE" baseline="0" dirty="0" smtClean="0"/>
              <a:t> Normen der Geschäftsleiter-Haftung: § 92 Abs. 2 AktG, 130a Abs. 1 S. 2 i.Vm. § 177a HGB, § 99 GenG.</a:t>
            </a:r>
            <a:endParaRPr lang="de-DE" dirty="0" smtClean="0"/>
          </a:p>
          <a:p>
            <a:r>
              <a:rPr lang="de-DE" dirty="0" smtClean="0"/>
              <a:t>Problem: </a:t>
            </a:r>
            <a:r>
              <a:rPr lang="de-DE" baseline="0" dirty="0" smtClean="0"/>
              <a:t>Was ist mit den rückständigen </a:t>
            </a:r>
            <a:r>
              <a:rPr lang="de-DE" baseline="0" dirty="0" err="1" smtClean="0"/>
              <a:t>Beraterhonaren</a:t>
            </a:r>
            <a:r>
              <a:rPr lang="de-DE" baseline="0" dirty="0" smtClean="0"/>
              <a:t>? Eigentlich gehören die m.E. nicht zum  „ordnungsgemäßen Geschäftsgang“!</a:t>
            </a:r>
          </a:p>
          <a:p>
            <a:r>
              <a:rPr lang="de-DE" baseline="0" dirty="0" smtClean="0"/>
              <a:t>Problem: was ist wenn zu einem Zeitpunkt ersichtlich ist, dass die ZU nicht mehr beseitigt werden kann. Dann entfällt die Vermutungsregel des § 1 und die Antragspflicht lebt wieder auf und damit auch die Geschäftsführerhaftung!</a:t>
            </a:r>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7211B1-66E6-9E46-9CD9-C8C3EFB8C27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128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Rechteck 4"/>
          <p:cNvSpPr/>
          <p:nvPr userDrawn="1"/>
        </p:nvSpPr>
        <p:spPr>
          <a:xfrm>
            <a:off x="7308304" y="261938"/>
            <a:ext cx="1728192" cy="5027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Rechteck 3"/>
          <p:cNvSpPr/>
          <p:nvPr userDrawn="1"/>
        </p:nvSpPr>
        <p:spPr>
          <a:xfrm>
            <a:off x="0" y="0"/>
            <a:ext cx="9144000" cy="68580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87507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b und Halb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6" name="Textplatzhalter 2"/>
          <p:cNvSpPr>
            <a:spLocks noGrp="1"/>
          </p:cNvSpPr>
          <p:nvPr>
            <p:ph idx="1"/>
          </p:nvPr>
        </p:nvSpPr>
        <p:spPr>
          <a:xfrm>
            <a:off x="457200" y="1700808"/>
            <a:ext cx="3909120" cy="4176117"/>
          </a:xfrm>
          <a:prstGeom prst="rect">
            <a:avLst/>
          </a:prstGeom>
        </p:spPr>
        <p:txBody>
          <a:bodyPr vert="horz" lIns="91440" tIns="45720" rIns="91440" bIns="45720" rtlCol="0">
            <a:normAutofit/>
          </a:bodyPr>
          <a:lstStyle/>
          <a:p>
            <a:pPr lvl="0"/>
            <a:r>
              <a:rPr lang="de-DE" dirty="0" smtClean="0"/>
              <a:t>Mastertextformat bearbeiten</a:t>
            </a:r>
          </a:p>
          <a:p>
            <a:pPr lvl="1"/>
            <a:r>
              <a:rPr lang="de-DE" dirty="0" smtClean="0"/>
              <a:t>Zweite Ebene</a:t>
            </a:r>
          </a:p>
          <a:p>
            <a:pPr lvl="2"/>
            <a:r>
              <a:rPr lang="de-DE" dirty="0" smtClean="0"/>
              <a:t>Dritte Ebene</a:t>
            </a:r>
          </a:p>
        </p:txBody>
      </p:sp>
      <p:sp>
        <p:nvSpPr>
          <p:cNvPr id="12" name="Datumsplatzhalter 2"/>
          <p:cNvSpPr>
            <a:spLocks noGrp="1"/>
          </p:cNvSpPr>
          <p:nvPr>
            <p:ph type="dt" sz="half" idx="2"/>
          </p:nvPr>
        </p:nvSpPr>
        <p:spPr>
          <a:xfrm>
            <a:off x="457200" y="6356350"/>
            <a:ext cx="1162472" cy="365125"/>
          </a:xfrm>
          <a:prstGeom prst="rect">
            <a:avLst/>
          </a:prstGeom>
        </p:spPr>
        <p:txBody>
          <a:bodyPr anchor="ctr" anchorCtr="0"/>
          <a:lstStyle>
            <a:lvl1pPr>
              <a:defRPr sz="1200">
                <a:solidFill>
                  <a:srgbClr val="FFFFFF"/>
                </a:solidFill>
                <a:latin typeface="Helvetica"/>
                <a:cs typeface="Helvetica"/>
              </a:defRPr>
            </a:lvl1pPr>
          </a:lstStyle>
          <a:p>
            <a:fld id="{2881DCEC-59A4-024B-B331-B6641A1984A7}" type="datetime1">
              <a:rPr lang="de-DE" smtClean="0"/>
              <a:pPr/>
              <a:t>09.04.2020</a:t>
            </a:fld>
            <a:endParaRPr lang="de-DE" dirty="0"/>
          </a:p>
        </p:txBody>
      </p:sp>
      <p:sp>
        <p:nvSpPr>
          <p:cNvPr id="13" name="Fußzeilenplatzhalter 3"/>
          <p:cNvSpPr>
            <a:spLocks noGrp="1"/>
          </p:cNvSpPr>
          <p:nvPr>
            <p:ph type="ftr" sz="quarter" idx="3"/>
          </p:nvPr>
        </p:nvSpPr>
        <p:spPr>
          <a:xfrm>
            <a:off x="4139952" y="6356350"/>
            <a:ext cx="3888432" cy="365125"/>
          </a:xfrm>
          <a:prstGeom prst="rect">
            <a:avLst/>
          </a:prstGeom>
        </p:spPr>
        <p:txBody>
          <a:bodyPr anchor="ctr" anchorCtr="0"/>
          <a:lstStyle>
            <a:lvl1pPr algn="l">
              <a:defRPr sz="1200">
                <a:solidFill>
                  <a:srgbClr val="FFFFFF"/>
                </a:solidFill>
                <a:latin typeface="Helvetica"/>
                <a:cs typeface="Helvetica"/>
              </a:defRPr>
            </a:lvl1pPr>
          </a:lstStyle>
          <a:p>
            <a:r>
              <a:rPr lang="de-DE" smtClean="0"/>
              <a:t>Der Vortragstitel kann hier stehen</a:t>
            </a:r>
            <a:endParaRPr lang="de-DE" dirty="0"/>
          </a:p>
        </p:txBody>
      </p:sp>
      <p:sp>
        <p:nvSpPr>
          <p:cNvPr id="14" name="Foliennummernplatzhalter 4"/>
          <p:cNvSpPr>
            <a:spLocks noGrp="1"/>
          </p:cNvSpPr>
          <p:nvPr>
            <p:ph type="sldNum" sz="quarter" idx="4"/>
          </p:nvPr>
        </p:nvSpPr>
        <p:spPr>
          <a:xfrm>
            <a:off x="8172400" y="6356350"/>
            <a:ext cx="514400" cy="365125"/>
          </a:xfrm>
          <a:prstGeom prst="rect">
            <a:avLst/>
          </a:prstGeom>
        </p:spPr>
        <p:txBody>
          <a:bodyPr anchor="ctr" anchorCtr="0"/>
          <a:lstStyle>
            <a:lvl1pPr>
              <a:defRPr sz="1200">
                <a:solidFill>
                  <a:srgbClr val="FFFFFF"/>
                </a:solidFill>
                <a:latin typeface="Helvetica"/>
                <a:cs typeface="Helvetica"/>
              </a:defRPr>
            </a:lvl1pPr>
          </a:lstStyle>
          <a:p>
            <a:fld id="{7FDD33BD-D6F1-F240-8882-9109DB55284B}" type="slidenum">
              <a:rPr lang="de-DE" smtClean="0"/>
              <a:pPr/>
              <a:t>‹Nr.›</a:t>
            </a:fld>
            <a:endParaRPr lang="de-DE" dirty="0"/>
          </a:p>
        </p:txBody>
      </p:sp>
    </p:spTree>
    <p:extLst>
      <p:ext uri="{BB962C8B-B14F-4D97-AF65-F5344CB8AC3E}">
        <p14:creationId xmlns:p14="http://schemas.microsoft.com/office/powerpoint/2010/main" val="13354708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b und Halb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6" name="Textplatzhalter 2"/>
          <p:cNvSpPr>
            <a:spLocks noGrp="1"/>
          </p:cNvSpPr>
          <p:nvPr>
            <p:ph idx="1"/>
          </p:nvPr>
        </p:nvSpPr>
        <p:spPr>
          <a:xfrm>
            <a:off x="4815780" y="1701800"/>
            <a:ext cx="3909120" cy="4176117"/>
          </a:xfrm>
          <a:prstGeom prst="rect">
            <a:avLst/>
          </a:prstGeom>
        </p:spPr>
        <p:txBody>
          <a:bodyPr vert="horz" lIns="91440" tIns="45720" rIns="91440" bIns="45720" rtlCol="0">
            <a:normAutofit/>
          </a:bodyPr>
          <a:lstStyle/>
          <a:p>
            <a:pPr lvl="0"/>
            <a:r>
              <a:rPr lang="de-DE" dirty="0" smtClean="0"/>
              <a:t>Mastertextformat bearbeiten</a:t>
            </a:r>
          </a:p>
          <a:p>
            <a:pPr lvl="1"/>
            <a:r>
              <a:rPr lang="de-DE" dirty="0" smtClean="0"/>
              <a:t>Zweite Ebene</a:t>
            </a:r>
          </a:p>
          <a:p>
            <a:pPr lvl="2"/>
            <a:r>
              <a:rPr lang="de-DE" dirty="0" smtClean="0"/>
              <a:t>Dritte Ebene</a:t>
            </a:r>
          </a:p>
        </p:txBody>
      </p:sp>
      <p:sp>
        <p:nvSpPr>
          <p:cNvPr id="12" name="Datumsplatzhalter 2"/>
          <p:cNvSpPr>
            <a:spLocks noGrp="1"/>
          </p:cNvSpPr>
          <p:nvPr>
            <p:ph type="dt" sz="half" idx="2"/>
          </p:nvPr>
        </p:nvSpPr>
        <p:spPr>
          <a:xfrm>
            <a:off x="457200" y="6356350"/>
            <a:ext cx="1162472" cy="365125"/>
          </a:xfrm>
          <a:prstGeom prst="rect">
            <a:avLst/>
          </a:prstGeom>
        </p:spPr>
        <p:txBody>
          <a:bodyPr anchor="ctr" anchorCtr="0"/>
          <a:lstStyle>
            <a:lvl1pPr>
              <a:defRPr sz="1200">
                <a:solidFill>
                  <a:srgbClr val="FFFFFF"/>
                </a:solidFill>
                <a:latin typeface="Helvetica"/>
                <a:cs typeface="Helvetica"/>
              </a:defRPr>
            </a:lvl1pPr>
          </a:lstStyle>
          <a:p>
            <a:fld id="{2881DCEC-59A4-024B-B331-B6641A1984A7}" type="datetime1">
              <a:rPr lang="de-DE" smtClean="0"/>
              <a:pPr/>
              <a:t>09.04.2020</a:t>
            </a:fld>
            <a:endParaRPr lang="de-DE" dirty="0"/>
          </a:p>
        </p:txBody>
      </p:sp>
      <p:sp>
        <p:nvSpPr>
          <p:cNvPr id="13" name="Fußzeilenplatzhalter 3"/>
          <p:cNvSpPr>
            <a:spLocks noGrp="1"/>
          </p:cNvSpPr>
          <p:nvPr>
            <p:ph type="ftr" sz="quarter" idx="3"/>
          </p:nvPr>
        </p:nvSpPr>
        <p:spPr>
          <a:xfrm>
            <a:off x="4139952" y="6356350"/>
            <a:ext cx="3888432" cy="365125"/>
          </a:xfrm>
          <a:prstGeom prst="rect">
            <a:avLst/>
          </a:prstGeom>
        </p:spPr>
        <p:txBody>
          <a:bodyPr anchor="ctr" anchorCtr="0"/>
          <a:lstStyle>
            <a:lvl1pPr algn="l">
              <a:defRPr sz="1200">
                <a:solidFill>
                  <a:srgbClr val="FFFFFF"/>
                </a:solidFill>
                <a:latin typeface="Helvetica"/>
                <a:cs typeface="Helvetica"/>
              </a:defRPr>
            </a:lvl1pPr>
          </a:lstStyle>
          <a:p>
            <a:r>
              <a:rPr lang="de-DE" smtClean="0"/>
              <a:t>Der Vortragstitel kann hier stehen</a:t>
            </a:r>
            <a:endParaRPr lang="de-DE" dirty="0"/>
          </a:p>
        </p:txBody>
      </p:sp>
      <p:sp>
        <p:nvSpPr>
          <p:cNvPr id="14" name="Foliennummernplatzhalter 4"/>
          <p:cNvSpPr>
            <a:spLocks noGrp="1"/>
          </p:cNvSpPr>
          <p:nvPr>
            <p:ph type="sldNum" sz="quarter" idx="4"/>
          </p:nvPr>
        </p:nvSpPr>
        <p:spPr>
          <a:xfrm>
            <a:off x="8172400" y="6356350"/>
            <a:ext cx="514400" cy="365125"/>
          </a:xfrm>
          <a:prstGeom prst="rect">
            <a:avLst/>
          </a:prstGeom>
        </p:spPr>
        <p:txBody>
          <a:bodyPr anchor="ctr" anchorCtr="0"/>
          <a:lstStyle>
            <a:lvl1pPr>
              <a:defRPr sz="1200">
                <a:solidFill>
                  <a:srgbClr val="FFFFFF"/>
                </a:solidFill>
                <a:latin typeface="Helvetica"/>
                <a:cs typeface="Helvetica"/>
              </a:defRPr>
            </a:lvl1pPr>
          </a:lstStyle>
          <a:p>
            <a:fld id="{7FDD33BD-D6F1-F240-8882-9109DB55284B}" type="slidenum">
              <a:rPr lang="de-DE" smtClean="0"/>
              <a:pPr/>
              <a:t>‹Nr.›</a:t>
            </a:fld>
            <a:endParaRPr lang="de-DE" dirty="0"/>
          </a:p>
        </p:txBody>
      </p:sp>
    </p:spTree>
    <p:extLst>
      <p:ext uri="{BB962C8B-B14F-4D97-AF65-F5344CB8AC3E}">
        <p14:creationId xmlns:p14="http://schemas.microsoft.com/office/powerpoint/2010/main" val="587180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er mit Logo">
    <p:spTree>
      <p:nvGrpSpPr>
        <p:cNvPr id="1" name=""/>
        <p:cNvGrpSpPr/>
        <p:nvPr/>
      </p:nvGrpSpPr>
      <p:grpSpPr>
        <a:xfrm>
          <a:off x="0" y="0"/>
          <a:ext cx="0" cy="0"/>
          <a:chOff x="0" y="0"/>
          <a:chExt cx="0" cy="0"/>
        </a:xfrm>
      </p:grpSpPr>
      <p:sp>
        <p:nvSpPr>
          <p:cNvPr id="5" name="Rechteck 4"/>
          <p:cNvSpPr/>
          <p:nvPr userDrawn="1"/>
        </p:nvSpPr>
        <p:spPr>
          <a:xfrm>
            <a:off x="395536" y="1340768"/>
            <a:ext cx="8424936" cy="2165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6" name="Datumsplatzhalter 2"/>
          <p:cNvSpPr>
            <a:spLocks noGrp="1"/>
          </p:cNvSpPr>
          <p:nvPr>
            <p:ph type="dt" sz="half" idx="2"/>
          </p:nvPr>
        </p:nvSpPr>
        <p:spPr>
          <a:xfrm>
            <a:off x="457200" y="6356350"/>
            <a:ext cx="1162472" cy="365125"/>
          </a:xfrm>
          <a:prstGeom prst="rect">
            <a:avLst/>
          </a:prstGeom>
        </p:spPr>
        <p:txBody>
          <a:bodyPr anchor="ctr" anchorCtr="0"/>
          <a:lstStyle>
            <a:lvl1pPr>
              <a:defRPr sz="1200">
                <a:solidFill>
                  <a:srgbClr val="FFFFFF"/>
                </a:solidFill>
                <a:latin typeface="Helvetica"/>
                <a:cs typeface="Helvetica"/>
              </a:defRPr>
            </a:lvl1pPr>
          </a:lstStyle>
          <a:p>
            <a:fld id="{33C528A4-E10F-0141-8538-7724AF9D361B}" type="datetime1">
              <a:rPr lang="de-DE" smtClean="0"/>
              <a:pPr/>
              <a:t>09.04.2020</a:t>
            </a:fld>
            <a:endParaRPr lang="de-DE" dirty="0"/>
          </a:p>
        </p:txBody>
      </p:sp>
      <p:sp>
        <p:nvSpPr>
          <p:cNvPr id="7" name="Fußzeilenplatzhalter 3"/>
          <p:cNvSpPr>
            <a:spLocks noGrp="1"/>
          </p:cNvSpPr>
          <p:nvPr>
            <p:ph type="ftr" sz="quarter" idx="3"/>
          </p:nvPr>
        </p:nvSpPr>
        <p:spPr>
          <a:xfrm>
            <a:off x="4139952" y="6356350"/>
            <a:ext cx="3888432" cy="365125"/>
          </a:xfrm>
          <a:prstGeom prst="rect">
            <a:avLst/>
          </a:prstGeom>
        </p:spPr>
        <p:txBody>
          <a:bodyPr anchor="ctr" anchorCtr="0"/>
          <a:lstStyle>
            <a:lvl1pPr algn="l">
              <a:defRPr sz="1200">
                <a:solidFill>
                  <a:srgbClr val="FFFFFF"/>
                </a:solidFill>
                <a:latin typeface="Helvetica"/>
                <a:cs typeface="Helvetica"/>
              </a:defRPr>
            </a:lvl1pPr>
          </a:lstStyle>
          <a:p>
            <a:r>
              <a:rPr lang="de-DE" smtClean="0"/>
              <a:t>Der Vortragstitel kann hier stehen</a:t>
            </a:r>
            <a:endParaRPr lang="de-DE" dirty="0"/>
          </a:p>
        </p:txBody>
      </p:sp>
      <p:sp>
        <p:nvSpPr>
          <p:cNvPr id="8" name="Foliennummernplatzhalter 4"/>
          <p:cNvSpPr>
            <a:spLocks noGrp="1"/>
          </p:cNvSpPr>
          <p:nvPr>
            <p:ph type="sldNum" sz="quarter" idx="4"/>
          </p:nvPr>
        </p:nvSpPr>
        <p:spPr>
          <a:xfrm>
            <a:off x="8172400" y="6356350"/>
            <a:ext cx="514400" cy="365125"/>
          </a:xfrm>
          <a:prstGeom prst="rect">
            <a:avLst/>
          </a:prstGeom>
        </p:spPr>
        <p:txBody>
          <a:bodyPr anchor="ctr" anchorCtr="0"/>
          <a:lstStyle>
            <a:lvl1pPr>
              <a:defRPr sz="1200">
                <a:solidFill>
                  <a:srgbClr val="FFFFFF"/>
                </a:solidFill>
                <a:latin typeface="Helvetica"/>
                <a:cs typeface="Helvetica"/>
              </a:defRPr>
            </a:lvl1pPr>
          </a:lstStyle>
          <a:p>
            <a:fld id="{7FDD33BD-D6F1-F240-8882-9109DB55284B}" type="slidenum">
              <a:rPr lang="de-DE" smtClean="0"/>
              <a:pPr/>
              <a:t>‹Nr.›</a:t>
            </a:fld>
            <a:endParaRPr lang="de-DE" dirty="0"/>
          </a:p>
        </p:txBody>
      </p:sp>
    </p:spTree>
    <p:extLst>
      <p:ext uri="{BB962C8B-B14F-4D97-AF65-F5344CB8AC3E}">
        <p14:creationId xmlns:p14="http://schemas.microsoft.com/office/powerpoint/2010/main" val="760467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grpSp>
        <p:nvGrpSpPr>
          <p:cNvPr id="10" name="Gruppieren 9"/>
          <p:cNvGrpSpPr/>
          <p:nvPr userDrawn="1"/>
        </p:nvGrpSpPr>
        <p:grpSpPr>
          <a:xfrm>
            <a:off x="160998" y="332656"/>
            <a:ext cx="2106746" cy="1152128"/>
            <a:chOff x="-289854" y="5356810"/>
            <a:chExt cx="2349558" cy="1404407"/>
          </a:xfrm>
        </p:grpSpPr>
        <p:sp>
          <p:nvSpPr>
            <p:cNvPr id="11" name="Abgerundetes Rechteck 10"/>
            <p:cNvSpPr/>
            <p:nvPr/>
          </p:nvSpPr>
          <p:spPr>
            <a:xfrm>
              <a:off x="-289854" y="5356810"/>
              <a:ext cx="2349558" cy="14044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entury Gothic"/>
                <a:ea typeface="+mn-ea"/>
                <a:cs typeface="+mn-cs"/>
              </a:endParaRPr>
            </a:p>
          </p:txBody>
        </p: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123" y="5425771"/>
              <a:ext cx="2246095" cy="1262033"/>
            </a:xfrm>
            <a:prstGeom prst="rect">
              <a:avLst/>
            </a:prstGeom>
          </p:spPr>
        </p:pic>
      </p:grpSp>
      <p:sp>
        <p:nvSpPr>
          <p:cNvPr id="3" name="Rechteck 2"/>
          <p:cNvSpPr/>
          <p:nvPr userDrawn="1"/>
        </p:nvSpPr>
        <p:spPr>
          <a:xfrm>
            <a:off x="2124" y="6525344"/>
            <a:ext cx="9452667" cy="360040"/>
          </a:xfrm>
          <a:prstGeom prst="rect">
            <a:avLst/>
          </a:prstGeom>
          <a:solidFill>
            <a:srgbClr val="C3A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white"/>
                </a:solidFill>
                <a:effectLst/>
                <a:uLnTx/>
                <a:uFillTx/>
                <a:latin typeface="Futura Lt BT" pitchFamily="34" charset="0"/>
                <a:ea typeface="+mn-ea"/>
                <a:cs typeface="Calibri" pitchFamily="34" charset="0"/>
              </a:rPr>
              <a:t>Maack &amp; Company  ·  Neuer Wall 80  ·  20354 Hamburg  ·  www.maack-company.com</a:t>
            </a:r>
          </a:p>
        </p:txBody>
      </p:sp>
    </p:spTree>
    <p:extLst>
      <p:ext uri="{BB962C8B-B14F-4D97-AF65-F5344CB8AC3E}">
        <p14:creationId xmlns:p14="http://schemas.microsoft.com/office/powerpoint/2010/main" val="437887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79512" y="1268760"/>
            <a:ext cx="8784976" cy="4968552"/>
          </a:xfrm>
        </p:spPr>
        <p:txBody>
          <a:bodyPr>
            <a:normAutofit/>
          </a:bodyPr>
          <a:lstStyle>
            <a:lvl1pPr>
              <a:defRPr sz="1200">
                <a:solidFill>
                  <a:schemeClr val="tx1"/>
                </a:solidFill>
                <a:latin typeface="Arial" pitchFamily="34" charset="0"/>
                <a:cs typeface="Arial" pitchFamily="34" charset="0"/>
              </a:defRPr>
            </a:lvl1pPr>
            <a:lvl2pPr>
              <a:defRPr sz="1200">
                <a:solidFill>
                  <a:schemeClr val="tx1"/>
                </a:solidFill>
                <a:latin typeface="Arial" pitchFamily="34" charset="0"/>
                <a:cs typeface="Arial" pitchFamily="34" charset="0"/>
              </a:defRPr>
            </a:lvl2pPr>
            <a:lvl3pPr>
              <a:defRPr sz="1200">
                <a:solidFill>
                  <a:schemeClr val="tx1"/>
                </a:solidFill>
                <a:latin typeface="Arial" pitchFamily="34" charset="0"/>
                <a:cs typeface="Arial" pitchFamily="34" charset="0"/>
              </a:defRPr>
            </a:lvl3pPr>
            <a:lvl4pPr>
              <a:defRPr sz="1200">
                <a:solidFill>
                  <a:schemeClr val="tx1"/>
                </a:solidFill>
                <a:latin typeface="Arial" pitchFamily="34" charset="0"/>
                <a:cs typeface="Arial" pitchFamily="34" charset="0"/>
              </a:defRPr>
            </a:lvl4pPr>
            <a:lvl5pPr>
              <a:defRPr sz="1200">
                <a:solidFill>
                  <a:schemeClr val="tx1"/>
                </a:solidFill>
                <a:latin typeface="Arial" pitchFamily="34" charset="0"/>
                <a:cs typeface="Arial"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5DD9DC-955A-7248-ACD8-8B8FA014D8CD}" type="datetime1">
              <a:rPr kumimoji="0" lang="de-DE" sz="1200" b="0" i="0" u="none" strike="noStrike" kern="1200" cap="none" spc="0" normalizeH="0" baseline="0" noProof="0" smtClean="0">
                <a:ln>
                  <a:noFill/>
                </a:ln>
                <a:solidFill>
                  <a:prstClr val="black">
                    <a:tint val="75000"/>
                  </a:prstClr>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09.04.2020</a:t>
            </a:fld>
            <a:endParaRPr kumimoji="0" lang="de-DE" sz="12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sp>
        <p:nvSpPr>
          <p:cNvPr id="6" name="Foliennummernplatzhalter 5"/>
          <p:cNvSpPr>
            <a:spLocks noGrp="1"/>
          </p:cNvSpPr>
          <p:nvPr>
            <p:ph type="sldNum" sz="quarter" idx="12"/>
          </p:nvPr>
        </p:nvSpPr>
        <p:spPr>
          <a:xfrm>
            <a:off x="6902896" y="6448251"/>
            <a:ext cx="2133600" cy="365125"/>
          </a:xfrm>
        </p:spPr>
        <p:txBody>
          <a:bodyPr vert="horz" lIns="91440" tIns="45720" rIns="91440" bIns="45720" rtlCol="0" anchor="ctr"/>
          <a:lstStyle>
            <a:lvl1pPr>
              <a:defRPr lang="de-DE" smtClean="0">
                <a:solidFill>
                  <a:schemeClr val="tx1">
                    <a:lumMod val="50000"/>
                    <a:lumOff val="50000"/>
                  </a:schemeClr>
                </a:solidFill>
                <a:latin typeface="Calibri" pitchFamily="34" charset="0"/>
                <a:cs typeface="Calibri"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CB9942-27E9-4964-85F1-C3531C928FFC}" type="slidenum">
              <a:rPr kumimoji="0" lang="de-DE" sz="1200" b="0" i="0" u="none" strike="noStrike" kern="1200" cap="none" spc="0" normalizeH="0" baseline="0" noProof="0" smtClean="0">
                <a:ln>
                  <a:noFill/>
                </a:ln>
                <a:solidFill>
                  <a:prstClr val="black">
                    <a:lumMod val="50000"/>
                    <a:lumOff val="50000"/>
                  </a:prstClr>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a:ln>
                <a:noFill/>
              </a:ln>
              <a:solidFill>
                <a:prstClr val="black">
                  <a:lumMod val="50000"/>
                  <a:lumOff val="50000"/>
                </a:prstClr>
              </a:solidFill>
              <a:effectLst/>
              <a:uLnTx/>
              <a:uFillTx/>
              <a:latin typeface="Calibri" pitchFamily="34" charset="0"/>
              <a:ea typeface="+mn-ea"/>
              <a:cs typeface="Calibri" pitchFamily="34" charset="0"/>
            </a:endParaRPr>
          </a:p>
        </p:txBody>
      </p:sp>
      <p:pic>
        <p:nvPicPr>
          <p:cNvPr id="8" name="Grafik 7"/>
          <p:cNvPicPr>
            <a:picLocks noChangeAspect="1"/>
          </p:cNvPicPr>
          <p:nvPr/>
        </p:nvPicPr>
        <p:blipFill rotWithShape="1">
          <a:blip r:embed="rId2" cstate="print">
            <a:extLst>
              <a:ext uri="{28A0092B-C50C-407E-A947-70E740481C1C}">
                <a14:useLocalDpi xmlns:a14="http://schemas.microsoft.com/office/drawing/2010/main" val="0"/>
              </a:ext>
            </a:extLst>
          </a:blip>
          <a:srcRect t="80778" b="5751"/>
          <a:stretch/>
        </p:blipFill>
        <p:spPr>
          <a:xfrm>
            <a:off x="3257617" y="6593276"/>
            <a:ext cx="2628766" cy="230257"/>
          </a:xfrm>
          <a:prstGeom prst="rect">
            <a:avLst/>
          </a:prstGeom>
        </p:spPr>
      </p:pic>
      <p:sp>
        <p:nvSpPr>
          <p:cNvPr id="2" name="Titel 1"/>
          <p:cNvSpPr>
            <a:spLocks noGrp="1"/>
          </p:cNvSpPr>
          <p:nvPr userDrawn="1">
            <p:ph type="title" hasCustomPrompt="1"/>
          </p:nvPr>
        </p:nvSpPr>
        <p:spPr>
          <a:xfrm>
            <a:off x="539552" y="476672"/>
            <a:ext cx="8056473" cy="432048"/>
          </a:xfrm>
        </p:spPr>
        <p:txBody>
          <a:bodyPr>
            <a:normAutofit/>
          </a:bodyPr>
          <a:lstStyle>
            <a:lvl1pPr algn="l">
              <a:defRPr sz="2400" b="1" baseline="0">
                <a:solidFill>
                  <a:srgbClr val="C3A56F"/>
                </a:solidFill>
                <a:latin typeface="Arial" pitchFamily="34" charset="0"/>
                <a:cs typeface="Arial" pitchFamily="34" charset="0"/>
              </a:defRPr>
            </a:lvl1pPr>
          </a:lstStyle>
          <a:p>
            <a:r>
              <a:rPr lang="de-DE" dirty="0"/>
              <a:t>Überschrift 1: wie folgt</a:t>
            </a:r>
          </a:p>
        </p:txBody>
      </p:sp>
      <p:cxnSp>
        <p:nvCxnSpPr>
          <p:cNvPr id="15" name="Gerade Verbindung 14"/>
          <p:cNvCxnSpPr/>
          <p:nvPr userDrawn="1"/>
        </p:nvCxnSpPr>
        <p:spPr>
          <a:xfrm>
            <a:off x="0" y="6525344"/>
            <a:ext cx="91440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Grafik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6588840"/>
            <a:ext cx="1070864" cy="224536"/>
          </a:xfrm>
          <a:prstGeom prst="rect">
            <a:avLst/>
          </a:prstGeom>
        </p:spPr>
      </p:pic>
      <p:sp>
        <p:nvSpPr>
          <p:cNvPr id="9" name="Rechteck 8"/>
          <p:cNvSpPr/>
          <p:nvPr userDrawn="1"/>
        </p:nvSpPr>
        <p:spPr>
          <a:xfrm>
            <a:off x="107504" y="1052736"/>
            <a:ext cx="8784976" cy="5472608"/>
          </a:xfrm>
          <a:prstGeom prst="rect">
            <a:avLst/>
          </a:prstGeom>
          <a:solidFill>
            <a:schemeClr val="bg1">
              <a:lumMod val="95000"/>
            </a:schemeClr>
          </a:solidFill>
          <a:ln w="9525">
            <a:noFill/>
          </a:ln>
          <a:effectLst>
            <a:outerShdw blurRad="88900" dist="76200" dir="21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cxnSp>
        <p:nvCxnSpPr>
          <p:cNvPr id="16" name="Gerade Verbindung 15"/>
          <p:cNvCxnSpPr/>
          <p:nvPr userDrawn="1"/>
        </p:nvCxnSpPr>
        <p:spPr>
          <a:xfrm>
            <a:off x="-36512" y="332656"/>
            <a:ext cx="91440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34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Letzteseite">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68D303-C07F-EB41-814C-9527FAF4E9BF}" type="datetime1">
              <a:rPr kumimoji="0" lang="de-DE" sz="1200" b="0" i="0" u="none" strike="noStrike" kern="1200" cap="none" spc="0" normalizeH="0" baseline="0" noProof="0" smtClean="0">
                <a:ln>
                  <a:noFill/>
                </a:ln>
                <a:solidFill>
                  <a:prstClr val="black">
                    <a:tint val="75000"/>
                  </a:prstClr>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09.04.2020</a:t>
            </a:fld>
            <a:endParaRPr kumimoji="0" lang="de-DE" sz="12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B9942-27E9-4964-85F1-C3531C928FFC}" type="slidenum">
              <a:rPr kumimoji="0" lang="de-DE" sz="1200" b="0" i="0" u="none" strike="noStrike" kern="1200" cap="none" spc="0" normalizeH="0" baseline="0" noProof="0" smtClean="0">
                <a:ln>
                  <a:noFill/>
                </a:ln>
                <a:solidFill>
                  <a:prstClr val="black">
                    <a:tint val="75000"/>
                  </a:prst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51346" y="2492896"/>
            <a:ext cx="3241309" cy="1821228"/>
          </a:xfrm>
          <a:prstGeom prst="rect">
            <a:avLst/>
          </a:prstGeom>
        </p:spPr>
      </p:pic>
      <p:sp>
        <p:nvSpPr>
          <p:cNvPr id="8" name="Fußzeilenplatzhalter 4"/>
          <p:cNvSpPr txBox="1">
            <a:spLocks/>
          </p:cNvSpPr>
          <p:nvPr userDrawn="1"/>
        </p:nvSpPr>
        <p:spPr>
          <a:xfrm>
            <a:off x="3311862" y="4953344"/>
            <a:ext cx="2520280" cy="1512168"/>
          </a:xfrm>
          <a:prstGeom prst="rect">
            <a:avLst/>
          </a:prstGeom>
        </p:spPr>
        <p:txBody>
          <a:bodyPr vert="horz" lIns="91440" tIns="45720" rIns="91440" bIns="45720" rtlCol="0" anchor="ctr" anchorCtr="0"/>
          <a:lstStyle>
            <a:defPPr>
              <a:defRPr lang="de-DE"/>
            </a:defPPr>
            <a:lvl1pPr marL="0" algn="l" defTabSz="914400" rtl="0" eaLnBrk="1" latinLnBrk="0" hangingPunct="1">
              <a:defRPr sz="1100" kern="1200">
                <a:solidFill>
                  <a:schemeClr val="tx1">
                    <a:tint val="7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white">
                    <a:lumMod val="50000"/>
                  </a:prstClr>
                </a:solidFill>
                <a:effectLst/>
                <a:uLnTx/>
                <a:uFillTx/>
                <a:latin typeface="Century Gothic" pitchFamily="34" charset="0"/>
                <a:ea typeface="+mn-ea"/>
                <a:cs typeface="+mn-cs"/>
              </a:rPr>
              <a:t>Maack &amp; Company</a:t>
            </a:r>
            <a:br>
              <a:rPr kumimoji="0" lang="de-DE" sz="1100" b="0" i="0" u="none" strike="noStrike" kern="1200" cap="none" spc="0" normalizeH="0" baseline="0" noProof="0" dirty="0">
                <a:ln>
                  <a:noFill/>
                </a:ln>
                <a:solidFill>
                  <a:prstClr val="white">
                    <a:lumMod val="50000"/>
                  </a:prstClr>
                </a:solidFill>
                <a:effectLst/>
                <a:uLnTx/>
                <a:uFillTx/>
                <a:latin typeface="Century Gothic" pitchFamily="34" charset="0"/>
                <a:ea typeface="+mn-ea"/>
                <a:cs typeface="+mn-cs"/>
              </a:rPr>
            </a:br>
            <a:r>
              <a:rPr kumimoji="0" lang="de-DE" sz="1100" b="0" i="0" u="none" strike="noStrike" kern="1200" cap="none" spc="0" normalizeH="0" baseline="0" noProof="0" dirty="0">
                <a:ln>
                  <a:noFill/>
                </a:ln>
                <a:solidFill>
                  <a:prstClr val="white">
                    <a:lumMod val="50000"/>
                  </a:prstClr>
                </a:solidFill>
                <a:effectLst/>
                <a:uLnTx/>
                <a:uFillTx/>
                <a:latin typeface="Century Gothic" pitchFamily="34" charset="0"/>
                <a:ea typeface="+mn-ea"/>
                <a:cs typeface="+mn-cs"/>
              </a:rPr>
              <a:t>Steuerberatungsgesellschaft mbH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white">
                    <a:lumMod val="50000"/>
                  </a:prstClr>
                </a:solidFill>
                <a:effectLst/>
                <a:uLnTx/>
                <a:uFillTx/>
                <a:latin typeface="Century Gothic" pitchFamily="34" charset="0"/>
                <a:ea typeface="+mn-ea"/>
                <a:cs typeface="+mn-cs"/>
              </a:rPr>
              <a:t>Neuer Wall  80 ∙ 20354 Hamburg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white">
                  <a:lumMod val="50000"/>
                </a:prstClr>
              </a:solidFill>
              <a:effectLst/>
              <a:uLnTx/>
              <a:uFillTx/>
              <a:latin typeface="Century Gothic"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white">
                    <a:lumMod val="50000"/>
                  </a:prstClr>
                </a:solidFill>
                <a:effectLst/>
                <a:uLnTx/>
                <a:uFillTx/>
                <a:latin typeface="Century Gothic" pitchFamily="34" charset="0"/>
                <a:ea typeface="+mn-ea"/>
                <a:cs typeface="+mn-cs"/>
              </a:rPr>
              <a:t>T.     +49 (0) 40 – 226 35 52 – 0</a:t>
            </a:r>
            <a:br>
              <a:rPr kumimoji="0" lang="de-DE" sz="1100" b="0" i="0" u="none" strike="noStrike" kern="1200" cap="none" spc="0" normalizeH="0" baseline="0" noProof="0" dirty="0">
                <a:ln>
                  <a:noFill/>
                </a:ln>
                <a:solidFill>
                  <a:prstClr val="white">
                    <a:lumMod val="50000"/>
                  </a:prstClr>
                </a:solidFill>
                <a:effectLst/>
                <a:uLnTx/>
                <a:uFillTx/>
                <a:latin typeface="Century Gothic" pitchFamily="34" charset="0"/>
                <a:ea typeface="+mn-ea"/>
                <a:cs typeface="+mn-cs"/>
              </a:rPr>
            </a:br>
            <a:r>
              <a:rPr kumimoji="0" lang="de-DE" sz="1100" b="0" i="0" u="none" strike="noStrike" kern="1200" cap="none" spc="0" normalizeH="0" baseline="0" noProof="0" dirty="0">
                <a:ln>
                  <a:noFill/>
                </a:ln>
                <a:solidFill>
                  <a:prstClr val="white">
                    <a:lumMod val="50000"/>
                  </a:prstClr>
                </a:solidFill>
                <a:effectLst/>
                <a:uLnTx/>
                <a:uFillTx/>
                <a:latin typeface="Century Gothic" pitchFamily="34" charset="0"/>
                <a:ea typeface="+mn-ea"/>
                <a:cs typeface="+mn-cs"/>
              </a:rPr>
              <a:t>F.     +49 (0) 40 – 226 35 52 – 99</a:t>
            </a:r>
            <a:br>
              <a:rPr kumimoji="0" lang="de-DE" sz="1100" b="0" i="0" u="none" strike="noStrike" kern="1200" cap="none" spc="0" normalizeH="0" baseline="0" noProof="0" dirty="0">
                <a:ln>
                  <a:noFill/>
                </a:ln>
                <a:solidFill>
                  <a:prstClr val="white">
                    <a:lumMod val="50000"/>
                  </a:prstClr>
                </a:solidFill>
                <a:effectLst/>
                <a:uLnTx/>
                <a:uFillTx/>
                <a:latin typeface="Century Gothic" pitchFamily="34" charset="0"/>
                <a:ea typeface="+mn-ea"/>
                <a:cs typeface="+mn-cs"/>
              </a:rPr>
            </a:br>
            <a:r>
              <a:rPr kumimoji="0" lang="de-DE" sz="1100" b="0" i="0" u="none" strike="noStrike" kern="1200" cap="none" spc="0" normalizeH="0" baseline="0" noProof="0" dirty="0">
                <a:ln>
                  <a:noFill/>
                </a:ln>
                <a:solidFill>
                  <a:prstClr val="white">
                    <a:lumMod val="50000"/>
                  </a:prstClr>
                </a:solidFill>
                <a:effectLst/>
                <a:uLnTx/>
                <a:uFillTx/>
                <a:latin typeface="Century Gothic" pitchFamily="34" charset="0"/>
                <a:ea typeface="+mn-ea"/>
                <a:cs typeface="+mn-cs"/>
              </a:rPr>
              <a:t>E.     info@maack-company.com</a:t>
            </a:r>
            <a:r>
              <a:rPr kumimoji="0" lang="de-DE" sz="1100" b="0" i="0" u="none" strike="noStrike" kern="1200" cap="none" spc="0" normalizeH="0" baseline="0" noProof="0" dirty="0">
                <a:ln>
                  <a:noFill/>
                </a:ln>
                <a:solidFill>
                  <a:prstClr val="black">
                    <a:tint val="75000"/>
                  </a:prstClr>
                </a:solidFill>
                <a:effectLst/>
                <a:uLnTx/>
                <a:uFillTx/>
                <a:latin typeface="Century Gothic" pitchFamily="34" charset="0"/>
                <a:ea typeface="+mn-ea"/>
                <a:cs typeface="+mn-cs"/>
              </a:rPr>
              <a:t>	</a:t>
            </a:r>
          </a:p>
        </p:txBody>
      </p:sp>
    </p:spTree>
    <p:extLst>
      <p:ext uri="{BB962C8B-B14F-4D97-AF65-F5344CB8AC3E}">
        <p14:creationId xmlns:p14="http://schemas.microsoft.com/office/powerpoint/2010/main" val="3431271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entury Gothic"/>
                <a:ea typeface="+mn-ea"/>
                <a:cs typeface="+mn-cs"/>
              </a:rPr>
              <a:t>2016 Krohn / Greulich</a:t>
            </a:r>
          </a:p>
        </p:txBody>
      </p:sp>
      <p:sp>
        <p:nvSpPr>
          <p:cNvPr id="6" name="Rectangle 3"/>
          <p:cNvSpPr>
            <a:spLocks noGrp="1" noChangeArrowheads="1"/>
          </p:cNvSpPr>
          <p:nvPr>
            <p:ph type="sldNum" sz="quarter" idx="11"/>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EF6381-DD68-4803-8F56-CA318E1DEF63}" type="slidenum">
              <a:rPr kumimoji="0" lang="de-DE" sz="1200" b="0" i="0" u="none" strike="noStrike" kern="1200" cap="none" spc="0" normalizeH="0" baseline="0" noProof="0">
                <a:ln>
                  <a:noFill/>
                </a:ln>
                <a:solidFill>
                  <a:prstClr val="black">
                    <a:tint val="75000"/>
                  </a:prst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sp>
        <p:nvSpPr>
          <p:cNvPr id="7" name="Rectangle 14"/>
          <p:cNvSpPr>
            <a:spLocks noGrp="1" noChangeArrowheads="1"/>
          </p:cNvSpPr>
          <p:nvPr>
            <p:ph type="ftr" sz="quarter" idx="12"/>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entury Gothic"/>
                <a:ea typeface="+mn-ea"/>
                <a:cs typeface="+mn-cs"/>
              </a:rPr>
              <a:t>Repetitorium Umwandlungssteuerrecht</a:t>
            </a:r>
          </a:p>
        </p:txBody>
      </p:sp>
    </p:spTree>
    <p:extLst>
      <p:ext uri="{BB962C8B-B14F-4D97-AF65-F5344CB8AC3E}">
        <p14:creationId xmlns:p14="http://schemas.microsoft.com/office/powerpoint/2010/main" val="361700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Überschrift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F2F8739B-499E-4B6D-8F7A-4B1343D5CF8E}" type="datetime1">
              <a:rPr lang="de-DE" smtClean="0"/>
              <a:t>09.04.2020</a:t>
            </a:fld>
            <a:endParaRPr lang="de-DE" dirty="0"/>
          </a:p>
        </p:txBody>
      </p:sp>
      <p:sp>
        <p:nvSpPr>
          <p:cNvPr id="5" name="Foliennummernplatzhalter 4"/>
          <p:cNvSpPr>
            <a:spLocks noGrp="1"/>
          </p:cNvSpPr>
          <p:nvPr>
            <p:ph type="sldNum" sz="quarter" idx="12"/>
          </p:nvPr>
        </p:nvSpPr>
        <p:spPr/>
        <p:txBody>
          <a:bodyPr/>
          <a:lstStyle/>
          <a:p>
            <a:fld id="{7FDD33BD-D6F1-F240-8882-9109DB55284B}" type="slidenum">
              <a:rPr lang="de-DE" smtClean="0"/>
              <a:pPr/>
              <a:t>‹Nr.›</a:t>
            </a:fld>
            <a:endParaRPr lang="de-DE" dirty="0"/>
          </a:p>
        </p:txBody>
      </p:sp>
      <p:sp>
        <p:nvSpPr>
          <p:cNvPr id="6" name="Textplatzhalter 2"/>
          <p:cNvSpPr>
            <a:spLocks noGrp="1"/>
          </p:cNvSpPr>
          <p:nvPr>
            <p:ph idx="1"/>
          </p:nvPr>
        </p:nvSpPr>
        <p:spPr>
          <a:xfrm>
            <a:off x="457200" y="1700808"/>
            <a:ext cx="8267700" cy="4176117"/>
          </a:xfrm>
          <a:prstGeom prst="rect">
            <a:avLst/>
          </a:prstGeom>
        </p:spPr>
        <p:txBody>
          <a:bodyPr vert="horz" lIns="91440" tIns="45720" rIns="91440" bIns="45720" rtlCol="0">
            <a:normAutofit/>
          </a:bodyPr>
          <a:lstStyle/>
          <a:p>
            <a:pPr lvl="0"/>
            <a:r>
              <a:rPr lang="de-DE" dirty="0" smtClean="0"/>
              <a:t>Mastertextformat bearbeiten</a:t>
            </a:r>
          </a:p>
          <a:p>
            <a:pPr lvl="1"/>
            <a:r>
              <a:rPr lang="de-DE" dirty="0" smtClean="0"/>
              <a:t>Zweite Ebene</a:t>
            </a:r>
          </a:p>
          <a:p>
            <a:pPr lvl="2"/>
            <a:r>
              <a:rPr lang="de-DE" dirty="0" smtClean="0"/>
              <a:t>Dritte Ebene</a:t>
            </a:r>
          </a:p>
        </p:txBody>
      </p:sp>
    </p:spTree>
    <p:extLst>
      <p:ext uri="{BB962C8B-B14F-4D97-AF65-F5344CB8AC3E}">
        <p14:creationId xmlns:p14="http://schemas.microsoft.com/office/powerpoint/2010/main" val="32554495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mit Überschrift">
    <p:spTree>
      <p:nvGrpSpPr>
        <p:cNvPr id="1" name=""/>
        <p:cNvGrpSpPr/>
        <p:nvPr/>
      </p:nvGrpSpPr>
      <p:grpSpPr>
        <a:xfrm>
          <a:off x="0" y="0"/>
          <a:ext cx="0" cy="0"/>
          <a:chOff x="0" y="0"/>
          <a:chExt cx="0" cy="0"/>
        </a:xfrm>
      </p:grpSpPr>
      <p:sp>
        <p:nvSpPr>
          <p:cNvPr id="5" name="Rechteck 4"/>
          <p:cNvSpPr/>
          <p:nvPr userDrawn="1"/>
        </p:nvSpPr>
        <p:spPr>
          <a:xfrm>
            <a:off x="395536" y="1340768"/>
            <a:ext cx="8424936" cy="2165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itel 1"/>
          <p:cNvSpPr>
            <a:spLocks noGrp="1"/>
          </p:cNvSpPr>
          <p:nvPr>
            <p:ph type="title"/>
          </p:nvPr>
        </p:nvSpPr>
        <p:spPr>
          <a:xfrm>
            <a:off x="457200" y="274638"/>
            <a:ext cx="8267700" cy="1143000"/>
          </a:xfrm>
        </p:spPr>
        <p:txBody>
          <a:bodyPr/>
          <a:lstStyle/>
          <a:p>
            <a:r>
              <a:rPr lang="de-DE" dirty="0" smtClean="0"/>
              <a:t>Mastertitelformat bearbeiten</a:t>
            </a:r>
            <a:endParaRPr lang="de-DE" dirty="0"/>
          </a:p>
        </p:txBody>
      </p:sp>
      <p:sp>
        <p:nvSpPr>
          <p:cNvPr id="7" name="Datumsplatzhalter 2"/>
          <p:cNvSpPr>
            <a:spLocks noGrp="1"/>
          </p:cNvSpPr>
          <p:nvPr>
            <p:ph type="dt" sz="half" idx="2"/>
          </p:nvPr>
        </p:nvSpPr>
        <p:spPr>
          <a:xfrm>
            <a:off x="457200" y="6356350"/>
            <a:ext cx="1162472" cy="365125"/>
          </a:xfrm>
          <a:prstGeom prst="rect">
            <a:avLst/>
          </a:prstGeom>
        </p:spPr>
        <p:txBody>
          <a:bodyPr anchor="ctr" anchorCtr="0"/>
          <a:lstStyle>
            <a:lvl1pPr>
              <a:defRPr sz="1200">
                <a:solidFill>
                  <a:srgbClr val="FFFFFF"/>
                </a:solidFill>
                <a:latin typeface="Helvetica"/>
                <a:cs typeface="Helvetica"/>
              </a:defRPr>
            </a:lvl1pPr>
          </a:lstStyle>
          <a:p>
            <a:fld id="{BEC65DFE-196E-4DF4-802E-DB153D43F855}" type="datetime1">
              <a:rPr lang="de-DE" smtClean="0"/>
              <a:t>09.04.2020</a:t>
            </a:fld>
            <a:endParaRPr lang="de-DE" dirty="0"/>
          </a:p>
        </p:txBody>
      </p:sp>
      <p:sp>
        <p:nvSpPr>
          <p:cNvPr id="9" name="Foliennummernplatzhalter 4"/>
          <p:cNvSpPr>
            <a:spLocks noGrp="1"/>
          </p:cNvSpPr>
          <p:nvPr>
            <p:ph type="sldNum" sz="quarter" idx="4"/>
          </p:nvPr>
        </p:nvSpPr>
        <p:spPr>
          <a:xfrm>
            <a:off x="8172400" y="6356350"/>
            <a:ext cx="514400" cy="365125"/>
          </a:xfrm>
          <a:prstGeom prst="rect">
            <a:avLst/>
          </a:prstGeom>
        </p:spPr>
        <p:txBody>
          <a:bodyPr anchor="ctr" anchorCtr="0"/>
          <a:lstStyle>
            <a:lvl1pPr>
              <a:defRPr sz="1200">
                <a:solidFill>
                  <a:srgbClr val="FFFFFF"/>
                </a:solidFill>
                <a:latin typeface="Helvetica"/>
                <a:cs typeface="Helvetica"/>
              </a:defRPr>
            </a:lvl1pPr>
          </a:lstStyle>
          <a:p>
            <a:fld id="{7FDD33BD-D6F1-F240-8882-9109DB55284B}" type="slidenum">
              <a:rPr lang="de-DE" smtClean="0"/>
              <a:pPr/>
              <a:t>‹Nr.›</a:t>
            </a:fld>
            <a:endParaRPr lang="de-DE" dirty="0"/>
          </a:p>
        </p:txBody>
      </p:sp>
      <p:cxnSp>
        <p:nvCxnSpPr>
          <p:cNvPr id="11" name="Gerade Verbindung 10"/>
          <p:cNvCxnSpPr/>
          <p:nvPr userDrawn="1"/>
        </p:nvCxnSpPr>
        <p:spPr>
          <a:xfrm>
            <a:off x="457200" y="1484784"/>
            <a:ext cx="82677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06502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b und Halb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6" name="Textplatzhalter 2"/>
          <p:cNvSpPr>
            <a:spLocks noGrp="1"/>
          </p:cNvSpPr>
          <p:nvPr>
            <p:ph idx="1"/>
          </p:nvPr>
        </p:nvSpPr>
        <p:spPr>
          <a:xfrm>
            <a:off x="457200" y="1700808"/>
            <a:ext cx="3909120" cy="4176117"/>
          </a:xfrm>
          <a:prstGeom prst="rect">
            <a:avLst/>
          </a:prstGeom>
        </p:spPr>
        <p:txBody>
          <a:bodyPr vert="horz" lIns="91440" tIns="45720" rIns="91440" bIns="45720" rtlCol="0">
            <a:normAutofit/>
          </a:bodyPr>
          <a:lstStyle/>
          <a:p>
            <a:pPr lvl="0"/>
            <a:r>
              <a:rPr lang="de-DE" dirty="0" smtClean="0"/>
              <a:t>Mastertextformat bearbeiten</a:t>
            </a:r>
          </a:p>
          <a:p>
            <a:pPr lvl="1"/>
            <a:r>
              <a:rPr lang="de-DE" dirty="0" smtClean="0"/>
              <a:t>Zweite Ebene</a:t>
            </a:r>
          </a:p>
          <a:p>
            <a:pPr lvl="2"/>
            <a:r>
              <a:rPr lang="de-DE" dirty="0" smtClean="0"/>
              <a:t>Dritte Ebene</a:t>
            </a:r>
          </a:p>
        </p:txBody>
      </p:sp>
      <p:sp>
        <p:nvSpPr>
          <p:cNvPr id="12" name="Datumsplatzhalter 2"/>
          <p:cNvSpPr>
            <a:spLocks noGrp="1"/>
          </p:cNvSpPr>
          <p:nvPr>
            <p:ph type="dt" sz="half" idx="2"/>
          </p:nvPr>
        </p:nvSpPr>
        <p:spPr>
          <a:xfrm>
            <a:off x="457200" y="6356350"/>
            <a:ext cx="1162472" cy="365125"/>
          </a:xfrm>
          <a:prstGeom prst="rect">
            <a:avLst/>
          </a:prstGeom>
        </p:spPr>
        <p:txBody>
          <a:bodyPr anchor="ctr" anchorCtr="0"/>
          <a:lstStyle>
            <a:lvl1pPr>
              <a:defRPr sz="1200">
                <a:solidFill>
                  <a:srgbClr val="FFFFFF"/>
                </a:solidFill>
                <a:latin typeface="Helvetica"/>
                <a:cs typeface="Helvetica"/>
              </a:defRPr>
            </a:lvl1pPr>
          </a:lstStyle>
          <a:p>
            <a:fld id="{EDE01028-9438-4F38-9692-E7742216A33B}" type="datetime1">
              <a:rPr lang="de-DE" smtClean="0"/>
              <a:t>09.04.2020</a:t>
            </a:fld>
            <a:endParaRPr lang="de-DE" dirty="0"/>
          </a:p>
        </p:txBody>
      </p:sp>
      <p:sp>
        <p:nvSpPr>
          <p:cNvPr id="14" name="Foliennummernplatzhalter 4"/>
          <p:cNvSpPr>
            <a:spLocks noGrp="1"/>
          </p:cNvSpPr>
          <p:nvPr>
            <p:ph type="sldNum" sz="quarter" idx="4"/>
          </p:nvPr>
        </p:nvSpPr>
        <p:spPr>
          <a:xfrm>
            <a:off x="8172400" y="6356350"/>
            <a:ext cx="514400" cy="365125"/>
          </a:xfrm>
          <a:prstGeom prst="rect">
            <a:avLst/>
          </a:prstGeom>
        </p:spPr>
        <p:txBody>
          <a:bodyPr anchor="ctr" anchorCtr="0"/>
          <a:lstStyle>
            <a:lvl1pPr>
              <a:defRPr sz="1200">
                <a:solidFill>
                  <a:srgbClr val="FFFFFF"/>
                </a:solidFill>
                <a:latin typeface="Helvetica"/>
                <a:cs typeface="Helvetica"/>
              </a:defRPr>
            </a:lvl1pPr>
          </a:lstStyle>
          <a:p>
            <a:fld id="{7FDD33BD-D6F1-F240-8882-9109DB55284B}" type="slidenum">
              <a:rPr lang="de-DE" smtClean="0"/>
              <a:pPr/>
              <a:t>‹Nr.›</a:t>
            </a:fld>
            <a:endParaRPr lang="de-DE" dirty="0"/>
          </a:p>
        </p:txBody>
      </p:sp>
    </p:spTree>
    <p:extLst>
      <p:ext uri="{BB962C8B-B14F-4D97-AF65-F5344CB8AC3E}">
        <p14:creationId xmlns:p14="http://schemas.microsoft.com/office/powerpoint/2010/main" val="1758793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b und Halb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6" name="Textplatzhalter 2"/>
          <p:cNvSpPr>
            <a:spLocks noGrp="1"/>
          </p:cNvSpPr>
          <p:nvPr>
            <p:ph idx="1"/>
          </p:nvPr>
        </p:nvSpPr>
        <p:spPr>
          <a:xfrm>
            <a:off x="4815780" y="1701800"/>
            <a:ext cx="3909120" cy="4176117"/>
          </a:xfrm>
          <a:prstGeom prst="rect">
            <a:avLst/>
          </a:prstGeom>
        </p:spPr>
        <p:txBody>
          <a:bodyPr vert="horz" lIns="91440" tIns="45720" rIns="91440" bIns="45720" rtlCol="0">
            <a:normAutofit/>
          </a:bodyPr>
          <a:lstStyle/>
          <a:p>
            <a:pPr lvl="0"/>
            <a:r>
              <a:rPr lang="de-DE" dirty="0" smtClean="0"/>
              <a:t>Mastertextformat bearbeiten</a:t>
            </a:r>
          </a:p>
          <a:p>
            <a:pPr lvl="1"/>
            <a:r>
              <a:rPr lang="de-DE" dirty="0" smtClean="0"/>
              <a:t>Zweite Ebene</a:t>
            </a:r>
          </a:p>
          <a:p>
            <a:pPr lvl="2"/>
            <a:r>
              <a:rPr lang="de-DE" dirty="0" smtClean="0"/>
              <a:t>Dritte Ebene</a:t>
            </a:r>
          </a:p>
        </p:txBody>
      </p:sp>
      <p:sp>
        <p:nvSpPr>
          <p:cNvPr id="12" name="Datumsplatzhalter 2"/>
          <p:cNvSpPr>
            <a:spLocks noGrp="1"/>
          </p:cNvSpPr>
          <p:nvPr>
            <p:ph type="dt" sz="half" idx="2"/>
          </p:nvPr>
        </p:nvSpPr>
        <p:spPr>
          <a:xfrm>
            <a:off x="457200" y="6356350"/>
            <a:ext cx="1162472" cy="365125"/>
          </a:xfrm>
          <a:prstGeom prst="rect">
            <a:avLst/>
          </a:prstGeom>
        </p:spPr>
        <p:txBody>
          <a:bodyPr anchor="ctr" anchorCtr="0"/>
          <a:lstStyle>
            <a:lvl1pPr>
              <a:defRPr sz="1200">
                <a:solidFill>
                  <a:srgbClr val="FFFFFF"/>
                </a:solidFill>
                <a:latin typeface="Helvetica"/>
                <a:cs typeface="Helvetica"/>
              </a:defRPr>
            </a:lvl1pPr>
          </a:lstStyle>
          <a:p>
            <a:fld id="{55CF00F9-B76E-41D4-A56D-378D5C2CAD8C}" type="datetime1">
              <a:rPr lang="de-DE" smtClean="0"/>
              <a:t>09.04.2020</a:t>
            </a:fld>
            <a:endParaRPr lang="de-DE" dirty="0"/>
          </a:p>
        </p:txBody>
      </p:sp>
      <p:sp>
        <p:nvSpPr>
          <p:cNvPr id="13" name="Fußzeilenplatzhalter 3"/>
          <p:cNvSpPr>
            <a:spLocks noGrp="1"/>
          </p:cNvSpPr>
          <p:nvPr>
            <p:ph type="ftr" sz="quarter" idx="3"/>
          </p:nvPr>
        </p:nvSpPr>
        <p:spPr>
          <a:xfrm>
            <a:off x="4139952" y="6356350"/>
            <a:ext cx="3888432" cy="365125"/>
          </a:xfrm>
          <a:prstGeom prst="rect">
            <a:avLst/>
          </a:prstGeom>
        </p:spPr>
        <p:txBody>
          <a:bodyPr anchor="ctr" anchorCtr="0"/>
          <a:lstStyle>
            <a:lvl1pPr algn="l">
              <a:defRPr sz="1200">
                <a:solidFill>
                  <a:srgbClr val="FFFFFF"/>
                </a:solidFill>
                <a:latin typeface="Helvetica"/>
                <a:cs typeface="Helvetica"/>
              </a:defRPr>
            </a:lvl1pPr>
          </a:lstStyle>
          <a:p>
            <a:endParaRPr lang="de-DE" dirty="0"/>
          </a:p>
        </p:txBody>
      </p:sp>
      <p:sp>
        <p:nvSpPr>
          <p:cNvPr id="14" name="Foliennummernplatzhalter 4"/>
          <p:cNvSpPr>
            <a:spLocks noGrp="1"/>
          </p:cNvSpPr>
          <p:nvPr>
            <p:ph type="sldNum" sz="quarter" idx="4"/>
          </p:nvPr>
        </p:nvSpPr>
        <p:spPr>
          <a:xfrm>
            <a:off x="8172400" y="6356350"/>
            <a:ext cx="514400" cy="365125"/>
          </a:xfrm>
          <a:prstGeom prst="rect">
            <a:avLst/>
          </a:prstGeom>
        </p:spPr>
        <p:txBody>
          <a:bodyPr anchor="ctr" anchorCtr="0"/>
          <a:lstStyle>
            <a:lvl1pPr>
              <a:defRPr sz="1200">
                <a:solidFill>
                  <a:srgbClr val="FFFFFF"/>
                </a:solidFill>
                <a:latin typeface="Helvetica"/>
                <a:cs typeface="Helvetica"/>
              </a:defRPr>
            </a:lvl1pPr>
          </a:lstStyle>
          <a:p>
            <a:fld id="{7FDD33BD-D6F1-F240-8882-9109DB55284B}" type="slidenum">
              <a:rPr lang="de-DE" smtClean="0"/>
              <a:pPr/>
              <a:t>‹Nr.›</a:t>
            </a:fld>
            <a:endParaRPr lang="de-DE" dirty="0"/>
          </a:p>
        </p:txBody>
      </p:sp>
    </p:spTree>
    <p:extLst>
      <p:ext uri="{BB962C8B-B14F-4D97-AF65-F5344CB8AC3E}">
        <p14:creationId xmlns:p14="http://schemas.microsoft.com/office/powerpoint/2010/main" val="332254938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mit Logo">
    <p:spTree>
      <p:nvGrpSpPr>
        <p:cNvPr id="1" name=""/>
        <p:cNvGrpSpPr/>
        <p:nvPr/>
      </p:nvGrpSpPr>
      <p:grpSpPr>
        <a:xfrm>
          <a:off x="0" y="0"/>
          <a:ext cx="0" cy="0"/>
          <a:chOff x="0" y="0"/>
          <a:chExt cx="0" cy="0"/>
        </a:xfrm>
      </p:grpSpPr>
      <p:sp>
        <p:nvSpPr>
          <p:cNvPr id="5" name="Rechteck 4"/>
          <p:cNvSpPr/>
          <p:nvPr userDrawn="1"/>
        </p:nvSpPr>
        <p:spPr>
          <a:xfrm>
            <a:off x="395536" y="1340768"/>
            <a:ext cx="8424936" cy="2165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Datumsplatzhalter 2"/>
          <p:cNvSpPr>
            <a:spLocks noGrp="1"/>
          </p:cNvSpPr>
          <p:nvPr>
            <p:ph type="dt" sz="half" idx="2"/>
          </p:nvPr>
        </p:nvSpPr>
        <p:spPr>
          <a:xfrm>
            <a:off x="457200" y="6356350"/>
            <a:ext cx="1162472" cy="365125"/>
          </a:xfrm>
          <a:prstGeom prst="rect">
            <a:avLst/>
          </a:prstGeom>
        </p:spPr>
        <p:txBody>
          <a:bodyPr anchor="ctr" anchorCtr="0"/>
          <a:lstStyle>
            <a:lvl1pPr>
              <a:defRPr sz="1200">
                <a:solidFill>
                  <a:srgbClr val="FFFFFF"/>
                </a:solidFill>
                <a:latin typeface="Helvetica"/>
                <a:cs typeface="Helvetica"/>
              </a:defRPr>
            </a:lvl1pPr>
          </a:lstStyle>
          <a:p>
            <a:fld id="{E38E8194-6C67-4CE5-BF5D-BB3BC40BA289}" type="datetime1">
              <a:rPr lang="de-DE" smtClean="0"/>
              <a:t>09.04.2020</a:t>
            </a:fld>
            <a:endParaRPr lang="de-DE" dirty="0"/>
          </a:p>
        </p:txBody>
      </p:sp>
      <p:sp>
        <p:nvSpPr>
          <p:cNvPr id="7" name="Fußzeilenplatzhalter 3"/>
          <p:cNvSpPr>
            <a:spLocks noGrp="1"/>
          </p:cNvSpPr>
          <p:nvPr>
            <p:ph type="ftr" sz="quarter" idx="3"/>
          </p:nvPr>
        </p:nvSpPr>
        <p:spPr>
          <a:xfrm>
            <a:off x="4139952" y="6356350"/>
            <a:ext cx="3888432" cy="365125"/>
          </a:xfrm>
          <a:prstGeom prst="rect">
            <a:avLst/>
          </a:prstGeom>
        </p:spPr>
        <p:txBody>
          <a:bodyPr anchor="ctr" anchorCtr="0"/>
          <a:lstStyle>
            <a:lvl1pPr algn="l">
              <a:defRPr sz="1200">
                <a:solidFill>
                  <a:srgbClr val="FFFFFF"/>
                </a:solidFill>
                <a:latin typeface="Helvetica"/>
                <a:cs typeface="Helvetica"/>
              </a:defRPr>
            </a:lvl1pPr>
          </a:lstStyle>
          <a:p>
            <a:endParaRPr lang="de-DE" dirty="0"/>
          </a:p>
        </p:txBody>
      </p:sp>
      <p:sp>
        <p:nvSpPr>
          <p:cNvPr id="8" name="Foliennummernplatzhalter 4"/>
          <p:cNvSpPr>
            <a:spLocks noGrp="1"/>
          </p:cNvSpPr>
          <p:nvPr>
            <p:ph type="sldNum" sz="quarter" idx="4"/>
          </p:nvPr>
        </p:nvSpPr>
        <p:spPr>
          <a:xfrm>
            <a:off x="8172400" y="6356350"/>
            <a:ext cx="514400" cy="365125"/>
          </a:xfrm>
          <a:prstGeom prst="rect">
            <a:avLst/>
          </a:prstGeom>
        </p:spPr>
        <p:txBody>
          <a:bodyPr anchor="ctr" anchorCtr="0"/>
          <a:lstStyle>
            <a:lvl1pPr>
              <a:defRPr sz="1200">
                <a:solidFill>
                  <a:srgbClr val="FFFFFF"/>
                </a:solidFill>
                <a:latin typeface="Helvetica"/>
                <a:cs typeface="Helvetica"/>
              </a:defRPr>
            </a:lvl1pPr>
          </a:lstStyle>
          <a:p>
            <a:fld id="{7FDD33BD-D6F1-F240-8882-9109DB55284B}" type="slidenum">
              <a:rPr lang="de-DE" smtClean="0"/>
              <a:pPr/>
              <a:t>‹Nr.›</a:t>
            </a:fld>
            <a:endParaRPr lang="de-DE" dirty="0"/>
          </a:p>
        </p:txBody>
      </p:sp>
    </p:spTree>
    <p:extLst>
      <p:ext uri="{BB962C8B-B14F-4D97-AF65-F5344CB8AC3E}">
        <p14:creationId xmlns:p14="http://schemas.microsoft.com/office/powerpoint/2010/main" val="4205332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Rechteck 4"/>
          <p:cNvSpPr/>
          <p:nvPr userDrawn="1"/>
        </p:nvSpPr>
        <p:spPr>
          <a:xfrm>
            <a:off x="7308304" y="261938"/>
            <a:ext cx="1728192" cy="5027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4" name="Rechteck 3"/>
          <p:cNvSpPr/>
          <p:nvPr userDrawn="1"/>
        </p:nvSpPr>
        <p:spPr>
          <a:xfrm>
            <a:off x="0" y="0"/>
            <a:ext cx="9144000" cy="68580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351329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Überschrift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1B2AF995-76AB-BF49-90EC-576AA1850188}" type="datetime1">
              <a:rPr lang="de-DE" smtClean="0"/>
              <a:pPr/>
              <a:t>09.04.2020</a:t>
            </a:fld>
            <a:endParaRPr lang="de-DE" dirty="0"/>
          </a:p>
        </p:txBody>
      </p:sp>
      <p:sp>
        <p:nvSpPr>
          <p:cNvPr id="4" name="Fußzeilenplatzhalter 3"/>
          <p:cNvSpPr>
            <a:spLocks noGrp="1"/>
          </p:cNvSpPr>
          <p:nvPr>
            <p:ph type="ftr" sz="quarter" idx="11"/>
          </p:nvPr>
        </p:nvSpPr>
        <p:spPr/>
        <p:txBody>
          <a:bodyPr/>
          <a:lstStyle/>
          <a:p>
            <a:r>
              <a:rPr lang="de-DE" smtClean="0"/>
              <a:t>Der Vortragstitel kann hier stehen</a:t>
            </a:r>
            <a:endParaRPr lang="de-DE" dirty="0"/>
          </a:p>
        </p:txBody>
      </p:sp>
      <p:sp>
        <p:nvSpPr>
          <p:cNvPr id="5" name="Foliennummernplatzhalter 4"/>
          <p:cNvSpPr>
            <a:spLocks noGrp="1"/>
          </p:cNvSpPr>
          <p:nvPr>
            <p:ph type="sldNum" sz="quarter" idx="12"/>
          </p:nvPr>
        </p:nvSpPr>
        <p:spPr/>
        <p:txBody>
          <a:bodyPr/>
          <a:lstStyle/>
          <a:p>
            <a:fld id="{7FDD33BD-D6F1-F240-8882-9109DB55284B}" type="slidenum">
              <a:rPr lang="de-DE" smtClean="0"/>
              <a:pPr/>
              <a:t>‹Nr.›</a:t>
            </a:fld>
            <a:endParaRPr lang="de-DE" dirty="0"/>
          </a:p>
        </p:txBody>
      </p:sp>
      <p:sp>
        <p:nvSpPr>
          <p:cNvPr id="6" name="Textplatzhalter 2"/>
          <p:cNvSpPr>
            <a:spLocks noGrp="1"/>
          </p:cNvSpPr>
          <p:nvPr>
            <p:ph idx="1"/>
          </p:nvPr>
        </p:nvSpPr>
        <p:spPr>
          <a:xfrm>
            <a:off x="457200" y="1700808"/>
            <a:ext cx="8267700" cy="4176117"/>
          </a:xfrm>
          <a:prstGeom prst="rect">
            <a:avLst/>
          </a:prstGeom>
        </p:spPr>
        <p:txBody>
          <a:bodyPr vert="horz" lIns="91440" tIns="45720" rIns="91440" bIns="45720" rtlCol="0">
            <a:normAutofit/>
          </a:bodyPr>
          <a:lstStyle/>
          <a:p>
            <a:pPr lvl="0"/>
            <a:r>
              <a:rPr lang="de-DE" dirty="0" smtClean="0"/>
              <a:t>Mastertextformat bearbeiten</a:t>
            </a:r>
          </a:p>
          <a:p>
            <a:pPr lvl="1"/>
            <a:r>
              <a:rPr lang="de-DE" dirty="0" smtClean="0"/>
              <a:t>Zweite Ebene</a:t>
            </a:r>
          </a:p>
          <a:p>
            <a:pPr lvl="2"/>
            <a:r>
              <a:rPr lang="de-DE" dirty="0" smtClean="0"/>
              <a:t>Dritte Ebene</a:t>
            </a:r>
          </a:p>
        </p:txBody>
      </p:sp>
    </p:spTree>
    <p:extLst>
      <p:ext uri="{BB962C8B-B14F-4D97-AF65-F5344CB8AC3E}">
        <p14:creationId xmlns:p14="http://schemas.microsoft.com/office/powerpoint/2010/main" val="4305926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mit Überschrift">
    <p:spTree>
      <p:nvGrpSpPr>
        <p:cNvPr id="1" name=""/>
        <p:cNvGrpSpPr/>
        <p:nvPr/>
      </p:nvGrpSpPr>
      <p:grpSpPr>
        <a:xfrm>
          <a:off x="0" y="0"/>
          <a:ext cx="0" cy="0"/>
          <a:chOff x="0" y="0"/>
          <a:chExt cx="0" cy="0"/>
        </a:xfrm>
      </p:grpSpPr>
      <p:sp>
        <p:nvSpPr>
          <p:cNvPr id="5" name="Rechteck 4"/>
          <p:cNvSpPr/>
          <p:nvPr userDrawn="1"/>
        </p:nvSpPr>
        <p:spPr>
          <a:xfrm>
            <a:off x="395536" y="1340768"/>
            <a:ext cx="8424936" cy="2165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6" name="Titel 1"/>
          <p:cNvSpPr>
            <a:spLocks noGrp="1"/>
          </p:cNvSpPr>
          <p:nvPr>
            <p:ph type="title"/>
          </p:nvPr>
        </p:nvSpPr>
        <p:spPr>
          <a:xfrm>
            <a:off x="457200" y="274638"/>
            <a:ext cx="8267700" cy="1143000"/>
          </a:xfrm>
        </p:spPr>
        <p:txBody>
          <a:bodyPr/>
          <a:lstStyle/>
          <a:p>
            <a:r>
              <a:rPr lang="de-DE" dirty="0" smtClean="0"/>
              <a:t>Mastertitelformat bearbeiten</a:t>
            </a:r>
            <a:endParaRPr lang="de-DE" dirty="0"/>
          </a:p>
        </p:txBody>
      </p:sp>
      <p:sp>
        <p:nvSpPr>
          <p:cNvPr id="7" name="Datumsplatzhalter 2"/>
          <p:cNvSpPr>
            <a:spLocks noGrp="1"/>
          </p:cNvSpPr>
          <p:nvPr>
            <p:ph type="dt" sz="half" idx="2"/>
          </p:nvPr>
        </p:nvSpPr>
        <p:spPr>
          <a:xfrm>
            <a:off x="457200" y="6356350"/>
            <a:ext cx="1162472" cy="365125"/>
          </a:xfrm>
          <a:prstGeom prst="rect">
            <a:avLst/>
          </a:prstGeom>
        </p:spPr>
        <p:txBody>
          <a:bodyPr anchor="ctr" anchorCtr="0"/>
          <a:lstStyle>
            <a:lvl1pPr>
              <a:defRPr sz="1200">
                <a:solidFill>
                  <a:srgbClr val="FFFFFF"/>
                </a:solidFill>
                <a:latin typeface="Helvetica"/>
                <a:cs typeface="Helvetica"/>
              </a:defRPr>
            </a:lvl1pPr>
          </a:lstStyle>
          <a:p>
            <a:fld id="{7452E7DC-D811-EC4D-A574-6885BE8FCA97}" type="datetime1">
              <a:rPr lang="de-DE" smtClean="0"/>
              <a:pPr/>
              <a:t>09.04.2020</a:t>
            </a:fld>
            <a:endParaRPr lang="de-DE" dirty="0"/>
          </a:p>
        </p:txBody>
      </p:sp>
      <p:sp>
        <p:nvSpPr>
          <p:cNvPr id="8" name="Fußzeilenplatzhalter 3"/>
          <p:cNvSpPr>
            <a:spLocks noGrp="1"/>
          </p:cNvSpPr>
          <p:nvPr>
            <p:ph type="ftr" sz="quarter" idx="3"/>
          </p:nvPr>
        </p:nvSpPr>
        <p:spPr>
          <a:xfrm>
            <a:off x="4139952" y="6356350"/>
            <a:ext cx="3888432" cy="365125"/>
          </a:xfrm>
          <a:prstGeom prst="rect">
            <a:avLst/>
          </a:prstGeom>
        </p:spPr>
        <p:txBody>
          <a:bodyPr anchor="ctr" anchorCtr="0"/>
          <a:lstStyle>
            <a:lvl1pPr algn="l">
              <a:defRPr sz="1200">
                <a:solidFill>
                  <a:srgbClr val="FFFFFF"/>
                </a:solidFill>
                <a:latin typeface="Helvetica"/>
                <a:cs typeface="Helvetica"/>
              </a:defRPr>
            </a:lvl1pPr>
          </a:lstStyle>
          <a:p>
            <a:r>
              <a:rPr lang="de-DE" smtClean="0"/>
              <a:t>Der Vortragstitel kann hier stehen</a:t>
            </a:r>
            <a:endParaRPr lang="de-DE" dirty="0"/>
          </a:p>
        </p:txBody>
      </p:sp>
      <p:sp>
        <p:nvSpPr>
          <p:cNvPr id="9" name="Foliennummernplatzhalter 4"/>
          <p:cNvSpPr>
            <a:spLocks noGrp="1"/>
          </p:cNvSpPr>
          <p:nvPr>
            <p:ph type="sldNum" sz="quarter" idx="4"/>
          </p:nvPr>
        </p:nvSpPr>
        <p:spPr>
          <a:xfrm>
            <a:off x="8172400" y="6356350"/>
            <a:ext cx="514400" cy="365125"/>
          </a:xfrm>
          <a:prstGeom prst="rect">
            <a:avLst/>
          </a:prstGeom>
        </p:spPr>
        <p:txBody>
          <a:bodyPr anchor="ctr" anchorCtr="0"/>
          <a:lstStyle>
            <a:lvl1pPr>
              <a:defRPr sz="1200">
                <a:solidFill>
                  <a:srgbClr val="FFFFFF"/>
                </a:solidFill>
                <a:latin typeface="Helvetica"/>
                <a:cs typeface="Helvetica"/>
              </a:defRPr>
            </a:lvl1pPr>
          </a:lstStyle>
          <a:p>
            <a:fld id="{7FDD33BD-D6F1-F240-8882-9109DB55284B}" type="slidenum">
              <a:rPr lang="de-DE" smtClean="0"/>
              <a:pPr/>
              <a:t>‹Nr.›</a:t>
            </a:fld>
            <a:endParaRPr lang="de-DE" dirty="0"/>
          </a:p>
        </p:txBody>
      </p:sp>
      <p:cxnSp>
        <p:nvCxnSpPr>
          <p:cNvPr id="11" name="Gerade Verbindung 10"/>
          <p:cNvCxnSpPr/>
          <p:nvPr userDrawn="1"/>
        </p:nvCxnSpPr>
        <p:spPr>
          <a:xfrm>
            <a:off x="457200" y="1484784"/>
            <a:ext cx="82677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35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hteck 9"/>
          <p:cNvSpPr/>
          <p:nvPr userDrawn="1"/>
        </p:nvSpPr>
        <p:spPr>
          <a:xfrm>
            <a:off x="0" y="6237312"/>
            <a:ext cx="9144000" cy="62068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platzhalter 1"/>
          <p:cNvSpPr>
            <a:spLocks noGrp="1"/>
          </p:cNvSpPr>
          <p:nvPr>
            <p:ph type="title"/>
          </p:nvPr>
        </p:nvSpPr>
        <p:spPr>
          <a:xfrm>
            <a:off x="457200" y="274638"/>
            <a:ext cx="8267700" cy="1143000"/>
          </a:xfrm>
          <a:prstGeom prst="rect">
            <a:avLst/>
          </a:prstGeom>
        </p:spPr>
        <p:txBody>
          <a:bodyPr vert="horz" lIns="91440" tIns="45720" rIns="91440" bIns="45720" rtlCol="0" anchor="ctr">
            <a:normAutofit/>
          </a:bodyPr>
          <a:lstStyle/>
          <a:p>
            <a:r>
              <a:rPr lang="de-DE" dirty="0" smtClean="0"/>
              <a:t>Mastertitelformat bearbeiten</a:t>
            </a:r>
            <a:endParaRPr lang="de-DE" dirty="0"/>
          </a:p>
        </p:txBody>
      </p:sp>
      <p:sp>
        <p:nvSpPr>
          <p:cNvPr id="3" name="Textplatzhalter 2"/>
          <p:cNvSpPr>
            <a:spLocks noGrp="1"/>
          </p:cNvSpPr>
          <p:nvPr>
            <p:ph type="body" idx="1"/>
          </p:nvPr>
        </p:nvSpPr>
        <p:spPr>
          <a:xfrm>
            <a:off x="457200" y="1700808"/>
            <a:ext cx="8267700" cy="4176117"/>
          </a:xfrm>
          <a:prstGeom prst="rect">
            <a:avLst/>
          </a:prstGeom>
        </p:spPr>
        <p:txBody>
          <a:bodyPr vert="horz" lIns="91440" tIns="45720" rIns="91440" bIns="45720" rtlCol="0">
            <a:normAutofit/>
          </a:bodyPr>
          <a:lstStyle/>
          <a:p>
            <a:pPr lvl="0"/>
            <a:r>
              <a:rPr lang="de-DE" dirty="0" smtClean="0"/>
              <a:t>Mastertextformat bearbeiten</a:t>
            </a:r>
          </a:p>
          <a:p>
            <a:pPr lvl="1"/>
            <a:r>
              <a:rPr lang="de-DE" dirty="0" smtClean="0"/>
              <a:t>Zweite Ebene</a:t>
            </a:r>
          </a:p>
          <a:p>
            <a:pPr lvl="2"/>
            <a:r>
              <a:rPr lang="de-DE" dirty="0" smtClean="0"/>
              <a:t>Dritte Ebene</a:t>
            </a:r>
          </a:p>
        </p:txBody>
      </p:sp>
      <p:cxnSp>
        <p:nvCxnSpPr>
          <p:cNvPr id="9" name="Gerade Verbindung 8"/>
          <p:cNvCxnSpPr/>
          <p:nvPr userDrawn="1"/>
        </p:nvCxnSpPr>
        <p:spPr>
          <a:xfrm>
            <a:off x="457200" y="1484784"/>
            <a:ext cx="82677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6227344"/>
            <a:ext cx="9144000" cy="996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5" name="Datumsplatzhalter 2"/>
          <p:cNvSpPr>
            <a:spLocks noGrp="1"/>
          </p:cNvSpPr>
          <p:nvPr>
            <p:ph type="dt" sz="half" idx="2"/>
          </p:nvPr>
        </p:nvSpPr>
        <p:spPr>
          <a:xfrm>
            <a:off x="457200" y="6356350"/>
            <a:ext cx="1162472" cy="365125"/>
          </a:xfrm>
          <a:prstGeom prst="rect">
            <a:avLst/>
          </a:prstGeom>
        </p:spPr>
        <p:txBody>
          <a:bodyPr anchor="ctr" anchorCtr="0"/>
          <a:lstStyle>
            <a:lvl1pPr>
              <a:defRPr sz="1200">
                <a:solidFill>
                  <a:srgbClr val="FFFFFF"/>
                </a:solidFill>
                <a:latin typeface="Helvetica"/>
                <a:cs typeface="Helvetica"/>
              </a:defRPr>
            </a:lvl1pPr>
          </a:lstStyle>
          <a:p>
            <a:fld id="{504C9BE8-DFEF-4C0B-9CCF-85F9FD85C6A7}" type="datetime1">
              <a:rPr lang="de-DE" smtClean="0"/>
              <a:t>09.04.2020</a:t>
            </a:fld>
            <a:endParaRPr lang="de-DE" dirty="0"/>
          </a:p>
        </p:txBody>
      </p:sp>
      <p:sp>
        <p:nvSpPr>
          <p:cNvPr id="17" name="Foliennummernplatzhalter 4"/>
          <p:cNvSpPr>
            <a:spLocks noGrp="1"/>
          </p:cNvSpPr>
          <p:nvPr>
            <p:ph type="sldNum" sz="quarter" idx="4"/>
          </p:nvPr>
        </p:nvSpPr>
        <p:spPr>
          <a:xfrm>
            <a:off x="8172400" y="6356350"/>
            <a:ext cx="514400" cy="365125"/>
          </a:xfrm>
          <a:prstGeom prst="rect">
            <a:avLst/>
          </a:prstGeom>
        </p:spPr>
        <p:txBody>
          <a:bodyPr anchor="ctr" anchorCtr="0"/>
          <a:lstStyle>
            <a:lvl1pPr>
              <a:defRPr sz="1200">
                <a:solidFill>
                  <a:srgbClr val="FFFFFF"/>
                </a:solidFill>
                <a:latin typeface="Helvetica"/>
                <a:cs typeface="Helvetica"/>
              </a:defRPr>
            </a:lvl1pPr>
          </a:lstStyle>
          <a:p>
            <a:fld id="{7FDD33BD-D6F1-F240-8882-9109DB55284B}" type="slidenum">
              <a:rPr lang="de-DE" smtClean="0"/>
              <a:pPr/>
              <a:t>‹Nr.›</a:t>
            </a:fld>
            <a:endParaRPr lang="de-DE" dirty="0"/>
          </a:p>
        </p:txBody>
      </p:sp>
      <p:pic>
        <p:nvPicPr>
          <p:cNvPr id="5" name="Grafik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658227" y="190181"/>
            <a:ext cx="1066673" cy="1241892"/>
          </a:xfrm>
          <a:prstGeom prst="rect">
            <a:avLst/>
          </a:prstGeom>
        </p:spPr>
      </p:pic>
    </p:spTree>
    <p:extLst>
      <p:ext uri="{BB962C8B-B14F-4D97-AF65-F5344CB8AC3E}">
        <p14:creationId xmlns:p14="http://schemas.microsoft.com/office/powerpoint/2010/main" val="142541006"/>
      </p:ext>
    </p:extLst>
  </p:cSld>
  <p:clrMap bg1="lt1" tx1="dk1" bg2="lt2" tx2="dk2" accent1="accent1" accent2="accent2" accent3="accent3" accent4="accent4" accent5="accent5" accent6="accent6" hlink="hlink" folHlink="folHlink"/>
  <p:sldLayoutIdLst>
    <p:sldLayoutId id="2147483657" r:id="rId1"/>
    <p:sldLayoutId id="2147483661" r:id="rId2"/>
    <p:sldLayoutId id="2147483659" r:id="rId3"/>
    <p:sldLayoutId id="2147483658" r:id="rId4"/>
    <p:sldLayoutId id="2147483662" r:id="rId5"/>
    <p:sldLayoutId id="2147483660" r:id="rId6"/>
  </p:sldLayoutIdLst>
  <p:timing>
    <p:tnLst>
      <p:par>
        <p:cTn id="1" dur="indefinite" restart="never" nodeType="tmRoot"/>
      </p:par>
    </p:tnLst>
  </p:timing>
  <p:hf hdr="0" ftr="0"/>
  <p:txStyles>
    <p:titleStyle>
      <a:lvl1pPr algn="l" defTabSz="457200" rtl="0" eaLnBrk="1" latinLnBrk="0" hangingPunct="1">
        <a:spcBef>
          <a:spcPct val="0"/>
        </a:spcBef>
        <a:buNone/>
        <a:defRPr sz="3200" kern="1200" spc="50">
          <a:solidFill>
            <a:schemeClr val="tx1"/>
          </a:solidFill>
          <a:latin typeface="Helvetica"/>
          <a:ea typeface="+mj-ea"/>
          <a:cs typeface="Helvetica"/>
        </a:defRPr>
      </a:lvl1pPr>
    </p:titleStyle>
    <p:bodyStyle>
      <a:lvl1pPr marL="342900" indent="-342900" algn="l" defTabSz="457200" rtl="0" eaLnBrk="1" latinLnBrk="0" hangingPunct="1">
        <a:spcBef>
          <a:spcPct val="20000"/>
        </a:spcBef>
        <a:buClr>
          <a:schemeClr val="accent5"/>
        </a:buClr>
        <a:buFont typeface="Wingdings" charset="2"/>
        <a:buChar char="§"/>
        <a:defRPr sz="2400" kern="1200">
          <a:solidFill>
            <a:schemeClr val="tx1"/>
          </a:solidFill>
          <a:latin typeface="Helvetica Light"/>
          <a:ea typeface="+mn-ea"/>
          <a:cs typeface="Helvetica Light"/>
        </a:defRPr>
      </a:lvl1pPr>
      <a:lvl2pPr marL="620713" indent="-258763" algn="l" defTabSz="457200" rtl="0" eaLnBrk="1" latinLnBrk="0" hangingPunct="1">
        <a:spcBef>
          <a:spcPct val="20000"/>
        </a:spcBef>
        <a:buClr>
          <a:schemeClr val="accent5"/>
        </a:buClr>
        <a:buFont typeface="Arial"/>
        <a:buChar char="–"/>
        <a:defRPr sz="2400" kern="1200">
          <a:solidFill>
            <a:schemeClr val="tx1"/>
          </a:solidFill>
          <a:latin typeface="Helvetica Light"/>
          <a:ea typeface="+mn-ea"/>
          <a:cs typeface="Helvetica Light"/>
        </a:defRPr>
      </a:lvl2pPr>
      <a:lvl3pPr marL="808038" indent="-184150" algn="l" defTabSz="457200" rtl="0" eaLnBrk="1" latinLnBrk="0" hangingPunct="1">
        <a:spcBef>
          <a:spcPct val="20000"/>
        </a:spcBef>
        <a:buClr>
          <a:schemeClr val="accent5"/>
        </a:buClr>
        <a:buFont typeface="Arial"/>
        <a:buChar char="•"/>
        <a:tabLst/>
        <a:defRPr sz="200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hteck 9"/>
          <p:cNvSpPr/>
          <p:nvPr userDrawn="1"/>
        </p:nvSpPr>
        <p:spPr>
          <a:xfrm>
            <a:off x="0" y="6237312"/>
            <a:ext cx="9144000" cy="62068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2" name="Titelplatzhalter 1"/>
          <p:cNvSpPr>
            <a:spLocks noGrp="1"/>
          </p:cNvSpPr>
          <p:nvPr>
            <p:ph type="title"/>
          </p:nvPr>
        </p:nvSpPr>
        <p:spPr>
          <a:xfrm>
            <a:off x="457200" y="274638"/>
            <a:ext cx="8267700" cy="1143000"/>
          </a:xfrm>
          <a:prstGeom prst="rect">
            <a:avLst/>
          </a:prstGeom>
        </p:spPr>
        <p:txBody>
          <a:bodyPr vert="horz" lIns="91440" tIns="45720" rIns="91440" bIns="45720" rtlCol="0" anchor="ctr">
            <a:normAutofit/>
          </a:bodyPr>
          <a:lstStyle/>
          <a:p>
            <a:r>
              <a:rPr lang="de-DE" dirty="0" smtClean="0"/>
              <a:t>Mastertitelformat bearbeiten</a:t>
            </a:r>
            <a:endParaRPr lang="de-DE" dirty="0"/>
          </a:p>
        </p:txBody>
      </p:sp>
      <p:sp>
        <p:nvSpPr>
          <p:cNvPr id="3" name="Textplatzhalter 2"/>
          <p:cNvSpPr>
            <a:spLocks noGrp="1"/>
          </p:cNvSpPr>
          <p:nvPr>
            <p:ph type="body" idx="1"/>
          </p:nvPr>
        </p:nvSpPr>
        <p:spPr>
          <a:xfrm>
            <a:off x="457200" y="1700808"/>
            <a:ext cx="8267700" cy="4176117"/>
          </a:xfrm>
          <a:prstGeom prst="rect">
            <a:avLst/>
          </a:prstGeom>
        </p:spPr>
        <p:txBody>
          <a:bodyPr vert="horz" lIns="91440" tIns="45720" rIns="91440" bIns="45720" rtlCol="0">
            <a:normAutofit/>
          </a:bodyPr>
          <a:lstStyle/>
          <a:p>
            <a:pPr lvl="0"/>
            <a:r>
              <a:rPr lang="de-DE" dirty="0" smtClean="0"/>
              <a:t>Mastertextformat bearbeiten</a:t>
            </a:r>
          </a:p>
          <a:p>
            <a:pPr lvl="1"/>
            <a:r>
              <a:rPr lang="de-DE" dirty="0" smtClean="0"/>
              <a:t>Zweite Ebene</a:t>
            </a:r>
          </a:p>
          <a:p>
            <a:pPr lvl="2"/>
            <a:r>
              <a:rPr lang="de-DE" dirty="0" smtClean="0"/>
              <a:t>Dritte Ebene</a:t>
            </a:r>
          </a:p>
        </p:txBody>
      </p:sp>
      <p:cxnSp>
        <p:nvCxnSpPr>
          <p:cNvPr id="9" name="Gerade Verbindung 8"/>
          <p:cNvCxnSpPr/>
          <p:nvPr userDrawn="1"/>
        </p:nvCxnSpPr>
        <p:spPr>
          <a:xfrm>
            <a:off x="457200" y="1484784"/>
            <a:ext cx="82677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6227344"/>
            <a:ext cx="9144000" cy="996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5" name="Datumsplatzhalter 2"/>
          <p:cNvSpPr>
            <a:spLocks noGrp="1"/>
          </p:cNvSpPr>
          <p:nvPr>
            <p:ph type="dt" sz="half" idx="2"/>
          </p:nvPr>
        </p:nvSpPr>
        <p:spPr>
          <a:xfrm>
            <a:off x="457200" y="6356350"/>
            <a:ext cx="1162472" cy="365125"/>
          </a:xfrm>
          <a:prstGeom prst="rect">
            <a:avLst/>
          </a:prstGeom>
        </p:spPr>
        <p:txBody>
          <a:bodyPr anchor="ctr" anchorCtr="0"/>
          <a:lstStyle>
            <a:lvl1pPr>
              <a:defRPr sz="1200">
                <a:solidFill>
                  <a:srgbClr val="FFFFFF"/>
                </a:solidFill>
                <a:latin typeface="Helvetica"/>
                <a:cs typeface="Helvetica"/>
              </a:defRPr>
            </a:lvl1pPr>
          </a:lstStyle>
          <a:p>
            <a:fld id="{1B2AF995-76AB-BF49-90EC-576AA1850188}" type="datetime1">
              <a:rPr lang="de-DE" smtClean="0"/>
              <a:pPr/>
              <a:t>09.04.2020</a:t>
            </a:fld>
            <a:endParaRPr lang="de-DE" dirty="0"/>
          </a:p>
        </p:txBody>
      </p:sp>
      <p:sp>
        <p:nvSpPr>
          <p:cNvPr id="16" name="Fußzeilenplatzhalter 3"/>
          <p:cNvSpPr>
            <a:spLocks noGrp="1"/>
          </p:cNvSpPr>
          <p:nvPr>
            <p:ph type="ftr" sz="quarter" idx="3"/>
          </p:nvPr>
        </p:nvSpPr>
        <p:spPr>
          <a:xfrm>
            <a:off x="4139952" y="6356350"/>
            <a:ext cx="3888432" cy="365125"/>
          </a:xfrm>
          <a:prstGeom prst="rect">
            <a:avLst/>
          </a:prstGeom>
        </p:spPr>
        <p:txBody>
          <a:bodyPr anchor="ctr" anchorCtr="0"/>
          <a:lstStyle>
            <a:lvl1pPr algn="l">
              <a:defRPr sz="1200">
                <a:solidFill>
                  <a:srgbClr val="FFFFFF"/>
                </a:solidFill>
                <a:latin typeface="Helvetica"/>
                <a:cs typeface="Helvetica"/>
              </a:defRPr>
            </a:lvl1pPr>
          </a:lstStyle>
          <a:p>
            <a:r>
              <a:rPr lang="de-DE" dirty="0" smtClean="0"/>
              <a:t>Der Vortragstitel kann hier stehen</a:t>
            </a:r>
            <a:endParaRPr lang="de-DE" dirty="0"/>
          </a:p>
        </p:txBody>
      </p:sp>
      <p:sp>
        <p:nvSpPr>
          <p:cNvPr id="17" name="Foliennummernplatzhalter 4"/>
          <p:cNvSpPr>
            <a:spLocks noGrp="1"/>
          </p:cNvSpPr>
          <p:nvPr>
            <p:ph type="sldNum" sz="quarter" idx="4"/>
          </p:nvPr>
        </p:nvSpPr>
        <p:spPr>
          <a:xfrm>
            <a:off x="8172400" y="6356350"/>
            <a:ext cx="514400" cy="365125"/>
          </a:xfrm>
          <a:prstGeom prst="rect">
            <a:avLst/>
          </a:prstGeom>
        </p:spPr>
        <p:txBody>
          <a:bodyPr anchor="ctr" anchorCtr="0"/>
          <a:lstStyle>
            <a:lvl1pPr>
              <a:defRPr sz="1200">
                <a:solidFill>
                  <a:srgbClr val="FFFFFF"/>
                </a:solidFill>
                <a:latin typeface="Helvetica"/>
                <a:cs typeface="Helvetica"/>
              </a:defRPr>
            </a:lvl1pPr>
          </a:lstStyle>
          <a:p>
            <a:fld id="{7FDD33BD-D6F1-F240-8882-9109DB55284B}" type="slidenum">
              <a:rPr lang="de-DE" smtClean="0"/>
              <a:pPr/>
              <a:t>‹Nr.›</a:t>
            </a:fld>
            <a:endParaRPr lang="de-DE" dirty="0"/>
          </a:p>
        </p:txBody>
      </p:sp>
      <p:sp>
        <p:nvSpPr>
          <p:cNvPr id="18" name="Fußzeilenplatzhalter 3"/>
          <p:cNvSpPr txBox="1">
            <a:spLocks/>
          </p:cNvSpPr>
          <p:nvPr userDrawn="1"/>
        </p:nvSpPr>
        <p:spPr>
          <a:xfrm>
            <a:off x="1763688" y="6356351"/>
            <a:ext cx="2160240"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dirty="0" smtClean="0"/>
              <a:t>Name Referent</a:t>
            </a:r>
            <a:endParaRPr lang="de-DE" dirty="0"/>
          </a:p>
        </p:txBody>
      </p:sp>
    </p:spTree>
    <p:extLst>
      <p:ext uri="{BB962C8B-B14F-4D97-AF65-F5344CB8AC3E}">
        <p14:creationId xmlns:p14="http://schemas.microsoft.com/office/powerpoint/2010/main" val="336044652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timing>
    <p:tnLst>
      <p:par>
        <p:cTn id="1" dur="indefinite" restart="never" nodeType="tmRoot"/>
      </p:par>
    </p:tnLst>
  </p:timing>
  <p:hf hdr="0"/>
  <p:txStyles>
    <p:titleStyle>
      <a:lvl1pPr algn="l" defTabSz="457200" rtl="0" eaLnBrk="1" latinLnBrk="0" hangingPunct="1">
        <a:spcBef>
          <a:spcPct val="0"/>
        </a:spcBef>
        <a:buNone/>
        <a:defRPr sz="3200" kern="1200" spc="50">
          <a:solidFill>
            <a:schemeClr val="tx1"/>
          </a:solidFill>
          <a:latin typeface="Helvetica"/>
          <a:ea typeface="+mj-ea"/>
          <a:cs typeface="Helvetica"/>
        </a:defRPr>
      </a:lvl1pPr>
    </p:titleStyle>
    <p:bodyStyle>
      <a:lvl1pPr marL="342900" indent="-342900" algn="l" defTabSz="457200" rtl="0" eaLnBrk="1" latinLnBrk="0" hangingPunct="1">
        <a:spcBef>
          <a:spcPct val="20000"/>
        </a:spcBef>
        <a:buClr>
          <a:schemeClr val="accent5"/>
        </a:buClr>
        <a:buFont typeface="Wingdings" charset="2"/>
        <a:buChar char="§"/>
        <a:defRPr sz="2400" kern="1200">
          <a:solidFill>
            <a:schemeClr val="tx1"/>
          </a:solidFill>
          <a:latin typeface="Helvetica Light"/>
          <a:ea typeface="+mn-ea"/>
          <a:cs typeface="Helvetica Light"/>
        </a:defRPr>
      </a:lvl1pPr>
      <a:lvl2pPr marL="620713" indent="-258763" algn="l" defTabSz="457200" rtl="0" eaLnBrk="1" latinLnBrk="0" hangingPunct="1">
        <a:spcBef>
          <a:spcPct val="20000"/>
        </a:spcBef>
        <a:buClr>
          <a:schemeClr val="accent5"/>
        </a:buClr>
        <a:buFont typeface="Arial"/>
        <a:buChar char="–"/>
        <a:defRPr sz="2400" kern="1200">
          <a:solidFill>
            <a:schemeClr val="tx1"/>
          </a:solidFill>
          <a:latin typeface="Helvetica Light"/>
          <a:ea typeface="+mn-ea"/>
          <a:cs typeface="Helvetica Light"/>
        </a:defRPr>
      </a:lvl2pPr>
      <a:lvl3pPr marL="808038" indent="-184150" algn="l" defTabSz="457200" rtl="0" eaLnBrk="1" latinLnBrk="0" hangingPunct="1">
        <a:spcBef>
          <a:spcPct val="20000"/>
        </a:spcBef>
        <a:buClr>
          <a:schemeClr val="accent5"/>
        </a:buClr>
        <a:buFont typeface="Arial"/>
        <a:buChar char="•"/>
        <a:tabLst/>
        <a:defRPr sz="200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66A688-B820-0243-B0A6-E681631B165D}" type="datetime1">
              <a:rPr kumimoji="0" lang="de-DE" sz="1200" b="0" i="0" u="none" strike="noStrike" kern="1200" cap="none" spc="0" normalizeH="0" baseline="0" noProof="0" smtClean="0">
                <a:ln>
                  <a:noFill/>
                </a:ln>
                <a:solidFill>
                  <a:prstClr val="black">
                    <a:tint val="75000"/>
                  </a:prstClr>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09.04.2020</a:t>
            </a:fld>
            <a:endParaRPr kumimoji="0" lang="de-DE" sz="12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CB9942-27E9-4964-85F1-C3531C928FFC}" type="slidenum">
              <a:rPr kumimoji="0" lang="de-DE" sz="1200" b="0" i="0" u="none" strike="noStrike" kern="1200" cap="none" spc="0" normalizeH="0" baseline="0" noProof="0" smtClean="0">
                <a:ln>
                  <a:noFill/>
                </a:ln>
                <a:solidFill>
                  <a:prstClr val="black">
                    <a:tint val="75000"/>
                  </a:prst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spTree>
    <p:extLst>
      <p:ext uri="{BB962C8B-B14F-4D97-AF65-F5344CB8AC3E}">
        <p14:creationId xmlns:p14="http://schemas.microsoft.com/office/powerpoint/2010/main" val="185365900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1.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1.jpg"/><Relationship Id="rId7"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hyperlink" Target="https://www.reimer-rae.de/corona-updat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0" y="4663480"/>
            <a:ext cx="9144000" cy="219452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6" name="Gerade Verbindung 5"/>
          <p:cNvCxnSpPr/>
          <p:nvPr/>
        </p:nvCxnSpPr>
        <p:spPr>
          <a:xfrm>
            <a:off x="0" y="4663480"/>
            <a:ext cx="91440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7" name="Gerade Verbindung 6"/>
          <p:cNvCxnSpPr/>
          <p:nvPr/>
        </p:nvCxnSpPr>
        <p:spPr>
          <a:xfrm>
            <a:off x="0" y="548680"/>
            <a:ext cx="91440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1" name="Rechteck 10"/>
          <p:cNvSpPr/>
          <p:nvPr/>
        </p:nvSpPr>
        <p:spPr>
          <a:xfrm>
            <a:off x="971600" y="5085183"/>
            <a:ext cx="5832648" cy="10077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400" b="1" dirty="0" smtClean="0">
                <a:latin typeface="Helvetica"/>
                <a:cs typeface="Helvetica"/>
              </a:rPr>
              <a:t>Zahlungsschwierigkeiten des Mandanten in der Corona-Krise</a:t>
            </a:r>
          </a:p>
          <a:p>
            <a:r>
              <a:rPr lang="de-DE" dirty="0" smtClean="0">
                <a:latin typeface="Helvetica"/>
                <a:cs typeface="Helvetica"/>
              </a:rPr>
              <a:t>COVID-19-Gesetz, staatliche Finanzierungsinstrumente, Haftungsrisiken</a:t>
            </a:r>
            <a:endParaRPr lang="de-DE" dirty="0">
              <a:latin typeface="Helvetica"/>
              <a:cs typeface="Helvetica"/>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785" y="970382"/>
            <a:ext cx="1944000" cy="2332799"/>
          </a:xfrm>
          <a:prstGeom prst="rect">
            <a:avLst/>
          </a:prstGeom>
          <a:ln w="25400" cap="sq">
            <a:solidFill>
              <a:schemeClr val="accent1"/>
            </a:solidFill>
            <a:miter lim="800000"/>
          </a:ln>
        </p:spPr>
      </p:pic>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5090" y="1892803"/>
            <a:ext cx="1944000" cy="2332799"/>
          </a:xfrm>
          <a:prstGeom prst="rect">
            <a:avLst/>
          </a:prstGeom>
          <a:ln w="25400" cap="sq">
            <a:solidFill>
              <a:schemeClr val="accent1"/>
            </a:solidFill>
            <a:miter lim="800000"/>
          </a:ln>
        </p:spPr>
      </p:pic>
      <p:sp>
        <p:nvSpPr>
          <p:cNvPr id="4" name="Rechteck 3"/>
          <p:cNvSpPr/>
          <p:nvPr/>
        </p:nvSpPr>
        <p:spPr>
          <a:xfrm>
            <a:off x="6778419" y="4663480"/>
            <a:ext cx="2402093" cy="2221286"/>
          </a:xfrm>
          <a:prstGeom prst="rect">
            <a:avLst/>
          </a:prstGeom>
          <a:solidFill>
            <a:schemeClr val="bg1"/>
          </a:solidFill>
          <a:ln w="25400" cap="sq">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000000"/>
              </a:solidFill>
              <a:latin typeface="Helvetica"/>
              <a:cs typeface="Helvetica"/>
            </a:endParaRPr>
          </a:p>
        </p:txBody>
      </p:sp>
      <p:sp>
        <p:nvSpPr>
          <p:cNvPr id="9" name="Textfeld 8"/>
          <p:cNvSpPr txBox="1"/>
          <p:nvPr/>
        </p:nvSpPr>
        <p:spPr>
          <a:xfrm>
            <a:off x="405493" y="3322316"/>
            <a:ext cx="1933858" cy="261610"/>
          </a:xfrm>
          <a:prstGeom prst="rect">
            <a:avLst/>
          </a:prstGeom>
          <a:noFill/>
        </p:spPr>
        <p:txBody>
          <a:bodyPr wrap="square" rtlCol="0">
            <a:spAutoFit/>
          </a:bodyPr>
          <a:lstStyle/>
          <a:p>
            <a:pPr algn="ctr"/>
            <a:r>
              <a:rPr lang="de-DE" sz="1100" b="1" dirty="0" smtClean="0">
                <a:solidFill>
                  <a:schemeClr val="accent1"/>
                </a:solidFill>
                <a:latin typeface="Helvetica"/>
                <a:cs typeface="Helvetica"/>
              </a:rPr>
              <a:t>Sven </a:t>
            </a:r>
            <a:r>
              <a:rPr lang="de-DE" sz="1100" b="1" dirty="0" err="1" smtClean="0">
                <a:solidFill>
                  <a:schemeClr val="accent1"/>
                </a:solidFill>
                <a:latin typeface="Helvetica"/>
                <a:cs typeface="Helvetica"/>
              </a:rPr>
              <a:t>Borcherding</a:t>
            </a:r>
            <a:endParaRPr lang="de-DE" sz="1100" b="1" dirty="0">
              <a:solidFill>
                <a:schemeClr val="accent1"/>
              </a:solidFill>
              <a:latin typeface="Helvetica"/>
              <a:cs typeface="Helvetica"/>
            </a:endParaRPr>
          </a:p>
        </p:txBody>
      </p:sp>
      <p:sp>
        <p:nvSpPr>
          <p:cNvPr id="15" name="Textfeld 14"/>
          <p:cNvSpPr txBox="1"/>
          <p:nvPr/>
        </p:nvSpPr>
        <p:spPr>
          <a:xfrm>
            <a:off x="2524886" y="1628800"/>
            <a:ext cx="1964407" cy="261610"/>
          </a:xfrm>
          <a:prstGeom prst="rect">
            <a:avLst/>
          </a:prstGeom>
          <a:noFill/>
        </p:spPr>
        <p:txBody>
          <a:bodyPr wrap="square" rtlCol="0">
            <a:spAutoFit/>
          </a:bodyPr>
          <a:lstStyle/>
          <a:p>
            <a:pPr algn="ctr"/>
            <a:r>
              <a:rPr lang="de-DE" sz="1100" b="1" dirty="0" smtClean="0">
                <a:solidFill>
                  <a:schemeClr val="accent1"/>
                </a:solidFill>
                <a:latin typeface="Helvetica"/>
                <a:cs typeface="Helvetica"/>
              </a:rPr>
              <a:t>Dr. Arno Doebert</a:t>
            </a:r>
            <a:endParaRPr lang="de-DE" sz="1100" b="1" dirty="0">
              <a:solidFill>
                <a:schemeClr val="accent1"/>
              </a:solidFill>
              <a:latin typeface="Helvetica"/>
              <a:cs typeface="Helvetica"/>
            </a:endParaRPr>
          </a:p>
        </p:txBody>
      </p:sp>
      <p:sp>
        <p:nvSpPr>
          <p:cNvPr id="16" name="Textfeld 15"/>
          <p:cNvSpPr txBox="1"/>
          <p:nvPr/>
        </p:nvSpPr>
        <p:spPr>
          <a:xfrm>
            <a:off x="6804248" y="3322316"/>
            <a:ext cx="1964407" cy="261610"/>
          </a:xfrm>
          <a:prstGeom prst="rect">
            <a:avLst/>
          </a:prstGeom>
          <a:noFill/>
        </p:spPr>
        <p:txBody>
          <a:bodyPr wrap="square" rtlCol="0">
            <a:spAutoFit/>
          </a:bodyPr>
          <a:lstStyle/>
          <a:p>
            <a:pPr algn="ctr"/>
            <a:r>
              <a:rPr lang="de-DE" sz="1100" b="1" dirty="0" smtClean="0">
                <a:solidFill>
                  <a:schemeClr val="accent1"/>
                </a:solidFill>
                <a:latin typeface="Helvetica"/>
                <a:cs typeface="Helvetica"/>
              </a:rPr>
              <a:t>Hendrik Gittermann</a:t>
            </a:r>
            <a:endParaRPr lang="de-DE" sz="1100" b="1" dirty="0">
              <a:solidFill>
                <a:schemeClr val="accent1"/>
              </a:solidFill>
              <a:latin typeface="Helvetica"/>
              <a:cs typeface="Helvetica"/>
            </a:endParaRPr>
          </a:p>
        </p:txBody>
      </p:sp>
      <p:pic>
        <p:nvPicPr>
          <p:cNvPr id="18" name="Grafik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4288" y="4763438"/>
            <a:ext cx="1705859" cy="1986076"/>
          </a:xfrm>
          <a:prstGeom prst="rect">
            <a:avLst/>
          </a:prstGeom>
        </p:spPr>
      </p:pic>
      <p:pic>
        <p:nvPicPr>
          <p:cNvPr id="19" name="Grafik 18"/>
          <p:cNvPicPr>
            <a:picLocks noChangeAspect="1"/>
          </p:cNvPicPr>
          <p:nvPr/>
        </p:nvPicPr>
        <p:blipFill rotWithShape="1">
          <a:blip r:embed="rId6">
            <a:extLst>
              <a:ext uri="{28A0092B-C50C-407E-A947-70E740481C1C}">
                <a14:useLocalDpi xmlns:a14="http://schemas.microsoft.com/office/drawing/2010/main" val="0"/>
              </a:ext>
            </a:extLst>
          </a:blip>
          <a:srcRect l="8231" t="1829" r="54730" b="-1"/>
          <a:stretch/>
        </p:blipFill>
        <p:spPr>
          <a:xfrm>
            <a:off x="4674829" y="1892803"/>
            <a:ext cx="1944217" cy="2332800"/>
          </a:xfrm>
          <a:prstGeom prst="rect">
            <a:avLst/>
          </a:prstGeom>
          <a:ln w="25400">
            <a:solidFill>
              <a:schemeClr val="accent1"/>
            </a:solidFill>
          </a:ln>
        </p:spPr>
      </p:pic>
      <p:sp>
        <p:nvSpPr>
          <p:cNvPr id="20" name="Textfeld 19"/>
          <p:cNvSpPr txBox="1"/>
          <p:nvPr/>
        </p:nvSpPr>
        <p:spPr>
          <a:xfrm>
            <a:off x="4674828" y="1628800"/>
            <a:ext cx="1944217" cy="270049"/>
          </a:xfrm>
          <a:prstGeom prst="rect">
            <a:avLst/>
          </a:prstGeom>
          <a:noFill/>
        </p:spPr>
        <p:txBody>
          <a:bodyPr wrap="square" rtlCol="0">
            <a:spAutoFit/>
          </a:bodyPr>
          <a:lstStyle/>
          <a:p>
            <a:pPr algn="ctr"/>
            <a:r>
              <a:rPr lang="de-DE" sz="1100" b="1" dirty="0" smtClean="0">
                <a:solidFill>
                  <a:schemeClr val="accent1"/>
                </a:solidFill>
                <a:latin typeface="Helvetica"/>
                <a:cs typeface="Helvetica"/>
              </a:rPr>
              <a:t>Dr. </a:t>
            </a:r>
            <a:r>
              <a:rPr lang="de-DE" sz="1100" b="1" dirty="0" err="1" smtClean="0">
                <a:solidFill>
                  <a:schemeClr val="accent1"/>
                </a:solidFill>
                <a:latin typeface="Helvetica"/>
                <a:cs typeface="Helvetica"/>
              </a:rPr>
              <a:t>Tjark</a:t>
            </a:r>
            <a:r>
              <a:rPr lang="de-DE" sz="1100" b="1" dirty="0" smtClean="0">
                <a:solidFill>
                  <a:schemeClr val="accent1"/>
                </a:solidFill>
                <a:latin typeface="Helvetica"/>
                <a:cs typeface="Helvetica"/>
              </a:rPr>
              <a:t> Thies</a:t>
            </a:r>
            <a:endParaRPr lang="de-DE" sz="1100" b="1" dirty="0">
              <a:solidFill>
                <a:schemeClr val="accent1"/>
              </a:solidFill>
              <a:latin typeface="Helvetica"/>
              <a:cs typeface="Helvetica"/>
            </a:endParaRPr>
          </a:p>
        </p:txBody>
      </p:sp>
      <p:pic>
        <p:nvPicPr>
          <p:cNvPr id="21" name="Grafik 20"/>
          <p:cNvPicPr>
            <a:picLocks noChangeAspect="1"/>
          </p:cNvPicPr>
          <p:nvPr/>
        </p:nvPicPr>
        <p:blipFill rotWithShape="1">
          <a:blip r:embed="rId7">
            <a:extLst>
              <a:ext uri="{28A0092B-C50C-407E-A947-70E740481C1C}">
                <a14:useLocalDpi xmlns:a14="http://schemas.microsoft.com/office/drawing/2010/main" val="0"/>
              </a:ext>
            </a:extLst>
          </a:blip>
          <a:srcRect l="21400" t="1165" r="26073" b="35808"/>
          <a:stretch/>
        </p:blipFill>
        <p:spPr>
          <a:xfrm>
            <a:off x="395134" y="993229"/>
            <a:ext cx="1944216" cy="2332800"/>
          </a:xfrm>
          <a:prstGeom prst="rect">
            <a:avLst/>
          </a:prstGeom>
          <a:ln w="25400">
            <a:solidFill>
              <a:schemeClr val="accent1"/>
            </a:solidFill>
          </a:ln>
        </p:spPr>
      </p:pic>
    </p:spTree>
    <p:extLst>
      <p:ext uri="{BB962C8B-B14F-4D97-AF65-F5344CB8AC3E}">
        <p14:creationId xmlns:p14="http://schemas.microsoft.com/office/powerpoint/2010/main" val="343797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idx="1"/>
          </p:nvPr>
        </p:nvSpPr>
        <p:spPr>
          <a:xfrm>
            <a:off x="323528" y="1087468"/>
            <a:ext cx="7912457" cy="5182034"/>
          </a:xfrm>
        </p:spPr>
        <p:txBody>
          <a:bodyPr>
            <a:normAutofit/>
          </a:bodyPr>
          <a:lstStyle/>
          <a:p>
            <a:pPr marL="287338" indent="-287338">
              <a:spcBef>
                <a:spcPts val="0"/>
              </a:spcBef>
              <a:defRPr/>
            </a:pPr>
            <a:endParaRPr lang="de-DE" sz="1700" dirty="0" smtClean="0"/>
          </a:p>
          <a:p>
            <a:pPr marL="287338" indent="-287338">
              <a:spcBef>
                <a:spcPts val="0"/>
              </a:spcBef>
              <a:defRPr/>
            </a:pPr>
            <a:r>
              <a:rPr lang="de-DE" sz="1700" dirty="0" smtClean="0"/>
              <a:t>Kurzarbeitergeld </a:t>
            </a:r>
            <a:r>
              <a:rPr lang="de-DE" sz="1700" dirty="0"/>
              <a:t>ist steuerfrei, unterliegt jedoch dem Progressionsvorbehalt</a:t>
            </a:r>
          </a:p>
          <a:p>
            <a:pPr marL="287338" indent="-287338">
              <a:spcBef>
                <a:spcPts val="0"/>
              </a:spcBef>
              <a:defRPr/>
            </a:pPr>
            <a:endParaRPr lang="de-DE" sz="1700" dirty="0"/>
          </a:p>
          <a:p>
            <a:pPr marL="287338" indent="-287338">
              <a:spcBef>
                <a:spcPts val="0"/>
              </a:spcBef>
              <a:defRPr/>
            </a:pPr>
            <a:r>
              <a:rPr lang="de-DE" sz="1700" dirty="0"/>
              <a:t>Ausweis in der Lohnsteuerbescheinigung erforderlich</a:t>
            </a:r>
          </a:p>
          <a:p>
            <a:pPr marL="287338" indent="-287338">
              <a:spcBef>
                <a:spcPts val="0"/>
              </a:spcBef>
              <a:defRPr/>
            </a:pPr>
            <a:endParaRPr lang="de-DE" sz="1700" dirty="0"/>
          </a:p>
          <a:p>
            <a:pPr marL="287338" indent="-287338">
              <a:spcBef>
                <a:spcPts val="0"/>
              </a:spcBef>
              <a:defRPr/>
            </a:pPr>
            <a:r>
              <a:rPr lang="de-DE" sz="1700" dirty="0"/>
              <a:t>Zuschüsse zum KUG sind lohnsteuerpflichtig</a:t>
            </a:r>
          </a:p>
        </p:txBody>
      </p:sp>
      <p:sp>
        <p:nvSpPr>
          <p:cNvPr id="15" name="Foliennummernplatzhalter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F6381-DD68-4803-8F56-CA318E1DEF63}" type="slidenum">
              <a:rPr kumimoji="0" lang="de-DE" sz="1200" b="0" i="0" u="none" strike="noStrike" kern="1200" cap="none" spc="0" normalizeH="0" baseline="0" noProof="0" smtClean="0">
                <a:ln>
                  <a:noFill/>
                </a:ln>
                <a:solidFill>
                  <a:prstClr val="black">
                    <a:lumMod val="50000"/>
                    <a:lumOff val="50000"/>
                  </a:prstClr>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lumMod val="50000"/>
                  <a:lumOff val="50000"/>
                </a:prstClr>
              </a:solidFill>
              <a:effectLst/>
              <a:uLnTx/>
              <a:uFillTx/>
              <a:latin typeface="Calibri" pitchFamily="34" charset="0"/>
              <a:ea typeface="+mn-ea"/>
              <a:cs typeface="Calibri" pitchFamily="34" charset="0"/>
            </a:endParaRPr>
          </a:p>
        </p:txBody>
      </p:sp>
      <p:sp>
        <p:nvSpPr>
          <p:cNvPr id="2" name="Titel 1"/>
          <p:cNvSpPr>
            <a:spLocks noGrp="1"/>
          </p:cNvSpPr>
          <p:nvPr>
            <p:ph type="title"/>
          </p:nvPr>
        </p:nvSpPr>
        <p:spPr>
          <a:xfrm>
            <a:off x="323528" y="476671"/>
            <a:ext cx="8056473" cy="432048"/>
          </a:xfrm>
        </p:spPr>
        <p:txBody>
          <a:bodyPr>
            <a:normAutofit fontScale="90000"/>
          </a:bodyPr>
          <a:lstStyle/>
          <a:p>
            <a:r>
              <a:rPr lang="de-DE" dirty="0" smtClean="0"/>
              <a:t>Steuerliche Behandlung des </a:t>
            </a:r>
            <a:r>
              <a:rPr lang="de-DE" dirty="0" err="1" smtClean="0"/>
              <a:t>KuG</a:t>
            </a:r>
            <a:endParaRPr lang="de-DE" dirty="0"/>
          </a:p>
        </p:txBody>
      </p:sp>
    </p:spTree>
    <p:extLst>
      <p:ext uri="{BB962C8B-B14F-4D97-AF65-F5344CB8AC3E}">
        <p14:creationId xmlns:p14="http://schemas.microsoft.com/office/powerpoint/2010/main" val="5782385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idx="1"/>
          </p:nvPr>
        </p:nvSpPr>
        <p:spPr>
          <a:xfrm>
            <a:off x="323528" y="1087468"/>
            <a:ext cx="7912457" cy="5182034"/>
          </a:xfrm>
        </p:spPr>
        <p:txBody>
          <a:bodyPr>
            <a:normAutofit/>
          </a:bodyPr>
          <a:lstStyle/>
          <a:p>
            <a:pPr marL="287338" indent="-287338">
              <a:spcBef>
                <a:spcPts val="0"/>
              </a:spcBef>
              <a:defRPr/>
            </a:pPr>
            <a:endParaRPr lang="de-DE" sz="1700" dirty="0" smtClean="0"/>
          </a:p>
          <a:p>
            <a:pPr marL="287338" indent="-287338">
              <a:spcBef>
                <a:spcPts val="0"/>
              </a:spcBef>
              <a:defRPr/>
            </a:pPr>
            <a:r>
              <a:rPr lang="de-DE" sz="1700" dirty="0" smtClean="0"/>
              <a:t>Kurzarbeitergeld </a:t>
            </a:r>
            <a:r>
              <a:rPr lang="de-DE" sz="1700" dirty="0"/>
              <a:t>ist für die AN sozialversicherungsfrei</a:t>
            </a:r>
          </a:p>
          <a:p>
            <a:pPr marL="287338" indent="-287338">
              <a:spcBef>
                <a:spcPts val="0"/>
              </a:spcBef>
              <a:defRPr/>
            </a:pPr>
            <a:endParaRPr lang="de-DE" sz="1700" dirty="0"/>
          </a:p>
          <a:p>
            <a:pPr marL="287338" indent="-287338">
              <a:spcBef>
                <a:spcPts val="0"/>
              </a:spcBef>
              <a:defRPr/>
            </a:pPr>
            <a:r>
              <a:rPr lang="de-DE" sz="1700" dirty="0"/>
              <a:t>Vom AG sind aus fiktivem Entgelt Beiträge zur Renten-, Kranken- und Pflegeversicherung zu entrichten</a:t>
            </a:r>
          </a:p>
          <a:p>
            <a:pPr marL="287338" indent="-287338">
              <a:spcBef>
                <a:spcPts val="0"/>
              </a:spcBef>
              <a:defRPr/>
            </a:pPr>
            <a:endParaRPr lang="de-DE" sz="1700" dirty="0"/>
          </a:p>
          <a:p>
            <a:pPr marL="287338" indent="-287338">
              <a:spcBef>
                <a:spcPts val="0"/>
              </a:spcBef>
              <a:defRPr/>
            </a:pPr>
            <a:r>
              <a:rPr lang="de-DE" sz="1700" dirty="0"/>
              <a:t>Befristet bis zum 31.12.2021 werden die Beiträge auf Antrag zu 100% von der Agentur für Arbeit erstattet</a:t>
            </a:r>
          </a:p>
        </p:txBody>
      </p:sp>
      <p:sp>
        <p:nvSpPr>
          <p:cNvPr id="15" name="Foliennummernplatzhalter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F6381-DD68-4803-8F56-CA318E1DEF63}" type="slidenum">
              <a:rPr kumimoji="0" lang="de-DE" sz="1200" b="0" i="0" u="none" strike="noStrike" kern="1200" cap="none" spc="0" normalizeH="0" baseline="0" noProof="0" smtClean="0">
                <a:ln>
                  <a:noFill/>
                </a:ln>
                <a:solidFill>
                  <a:prstClr val="black">
                    <a:lumMod val="50000"/>
                    <a:lumOff val="50000"/>
                  </a:prstClr>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lumMod val="50000"/>
                  <a:lumOff val="50000"/>
                </a:prstClr>
              </a:solidFill>
              <a:effectLst/>
              <a:uLnTx/>
              <a:uFillTx/>
              <a:latin typeface="Calibri" pitchFamily="34" charset="0"/>
              <a:ea typeface="+mn-ea"/>
              <a:cs typeface="Calibri" pitchFamily="34" charset="0"/>
            </a:endParaRPr>
          </a:p>
        </p:txBody>
      </p:sp>
      <p:sp>
        <p:nvSpPr>
          <p:cNvPr id="2" name="Titel 1"/>
          <p:cNvSpPr>
            <a:spLocks noGrp="1"/>
          </p:cNvSpPr>
          <p:nvPr>
            <p:ph type="title"/>
          </p:nvPr>
        </p:nvSpPr>
        <p:spPr>
          <a:xfrm>
            <a:off x="323528" y="476671"/>
            <a:ext cx="8056473" cy="432048"/>
          </a:xfrm>
        </p:spPr>
        <p:txBody>
          <a:bodyPr>
            <a:normAutofit fontScale="90000"/>
          </a:bodyPr>
          <a:lstStyle/>
          <a:p>
            <a:r>
              <a:rPr lang="de-DE" dirty="0"/>
              <a:t>Sozialversicherungsrechtliche Behandlung des KUG</a:t>
            </a:r>
          </a:p>
        </p:txBody>
      </p:sp>
    </p:spTree>
    <p:extLst>
      <p:ext uri="{BB962C8B-B14F-4D97-AF65-F5344CB8AC3E}">
        <p14:creationId xmlns:p14="http://schemas.microsoft.com/office/powerpoint/2010/main" val="333760339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idx="1"/>
          </p:nvPr>
        </p:nvSpPr>
        <p:spPr>
          <a:xfrm>
            <a:off x="323528" y="1087468"/>
            <a:ext cx="7912457" cy="5182034"/>
          </a:xfrm>
        </p:spPr>
        <p:txBody>
          <a:bodyPr>
            <a:normAutofit/>
          </a:bodyPr>
          <a:lstStyle/>
          <a:p>
            <a:pPr marL="287338" indent="-287338">
              <a:spcBef>
                <a:spcPts val="0"/>
              </a:spcBef>
              <a:defRPr/>
            </a:pPr>
            <a:endParaRPr lang="de-DE" sz="1700" dirty="0" smtClean="0"/>
          </a:p>
          <a:p>
            <a:pPr marL="287338" indent="-287338">
              <a:spcBef>
                <a:spcPts val="0"/>
              </a:spcBef>
              <a:defRPr/>
            </a:pPr>
            <a:r>
              <a:rPr lang="de-DE" sz="1700" dirty="0" smtClean="0"/>
              <a:t>Zuschüsse </a:t>
            </a:r>
            <a:r>
              <a:rPr lang="de-DE" sz="1700" dirty="0"/>
              <a:t>des AG zum Kurzarbeitergeld sind steuerpflichtiger Bruttoarbeitslohn</a:t>
            </a:r>
          </a:p>
          <a:p>
            <a:pPr marL="287338" indent="-287338">
              <a:spcBef>
                <a:spcPts val="0"/>
              </a:spcBef>
              <a:defRPr/>
            </a:pPr>
            <a:endParaRPr lang="de-DE" sz="1700" dirty="0"/>
          </a:p>
          <a:p>
            <a:pPr marL="287338" indent="-287338">
              <a:spcBef>
                <a:spcPts val="0"/>
              </a:spcBef>
              <a:defRPr/>
            </a:pPr>
            <a:r>
              <a:rPr lang="de-DE" sz="1700" dirty="0"/>
              <a:t>Zuschüsse des AG zum Kurzarbeitergeld gehören nicht zum sozialversicherungspflichtigen Arbeitsentgelt, soweit diese zusammen mit dem Kurzarbeitergeld 80 % des Unterschiedsbetrages zwischen Brutto-Soll-Entgelt und Brutto-Ist-Entgelt nicht übersteigen.</a:t>
            </a:r>
          </a:p>
          <a:p>
            <a:pPr marL="287338" indent="-287338">
              <a:spcBef>
                <a:spcPts val="0"/>
              </a:spcBef>
              <a:defRPr/>
            </a:pPr>
            <a:endParaRPr lang="de-DE" sz="1700" dirty="0"/>
          </a:p>
          <a:p>
            <a:pPr marL="287338" indent="-287338">
              <a:spcBef>
                <a:spcPts val="0"/>
              </a:spcBef>
              <a:defRPr/>
            </a:pPr>
            <a:r>
              <a:rPr lang="de-DE" sz="1700" dirty="0"/>
              <a:t>Darüber hinausgehende Zuschüsse sind steuer- und sozialversicherungspflichtig.</a:t>
            </a:r>
          </a:p>
          <a:p>
            <a:pPr marL="287338" indent="-287338">
              <a:spcBef>
                <a:spcPts val="0"/>
              </a:spcBef>
              <a:defRPr/>
            </a:pPr>
            <a:endParaRPr lang="de-DE" sz="1700" dirty="0"/>
          </a:p>
          <a:p>
            <a:pPr marL="287338" indent="-287338">
              <a:spcBef>
                <a:spcPts val="0"/>
              </a:spcBef>
              <a:defRPr/>
            </a:pPr>
            <a:r>
              <a:rPr lang="de-DE" sz="1700" dirty="0"/>
              <a:t>Zuschüsse des AG zum KUG mindern nicht die Bemessungsgrundlage für die Berechnung des KUG</a:t>
            </a:r>
          </a:p>
        </p:txBody>
      </p:sp>
      <p:sp>
        <p:nvSpPr>
          <p:cNvPr id="15" name="Foliennummernplatzhalter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F6381-DD68-4803-8F56-CA318E1DEF63}" type="slidenum">
              <a:rPr kumimoji="0" lang="de-DE" sz="1200" b="0" i="0" u="none" strike="noStrike" kern="1200" cap="none" spc="0" normalizeH="0" baseline="0" noProof="0" smtClean="0">
                <a:ln>
                  <a:noFill/>
                </a:ln>
                <a:solidFill>
                  <a:prstClr val="black">
                    <a:lumMod val="50000"/>
                    <a:lumOff val="50000"/>
                  </a:prstClr>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lumMod val="50000"/>
                  <a:lumOff val="50000"/>
                </a:prstClr>
              </a:solidFill>
              <a:effectLst/>
              <a:uLnTx/>
              <a:uFillTx/>
              <a:latin typeface="Calibri" pitchFamily="34" charset="0"/>
              <a:ea typeface="+mn-ea"/>
              <a:cs typeface="Calibri" pitchFamily="34" charset="0"/>
            </a:endParaRPr>
          </a:p>
        </p:txBody>
      </p:sp>
      <p:sp>
        <p:nvSpPr>
          <p:cNvPr id="2" name="Titel 1"/>
          <p:cNvSpPr>
            <a:spLocks noGrp="1"/>
          </p:cNvSpPr>
          <p:nvPr>
            <p:ph type="title"/>
          </p:nvPr>
        </p:nvSpPr>
        <p:spPr>
          <a:xfrm>
            <a:off x="323528" y="476671"/>
            <a:ext cx="8056473" cy="432048"/>
          </a:xfrm>
        </p:spPr>
        <p:txBody>
          <a:bodyPr>
            <a:normAutofit fontScale="90000"/>
          </a:bodyPr>
          <a:lstStyle/>
          <a:p>
            <a:r>
              <a:rPr lang="de-DE" dirty="0"/>
              <a:t>Zuschüsse zum Kurzarbeitergeld </a:t>
            </a:r>
          </a:p>
        </p:txBody>
      </p:sp>
    </p:spTree>
    <p:extLst>
      <p:ext uri="{BB962C8B-B14F-4D97-AF65-F5344CB8AC3E}">
        <p14:creationId xmlns:p14="http://schemas.microsoft.com/office/powerpoint/2010/main" val="424170647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idx="1"/>
          </p:nvPr>
        </p:nvSpPr>
        <p:spPr>
          <a:xfrm>
            <a:off x="323528" y="1087468"/>
            <a:ext cx="7912457" cy="5182034"/>
          </a:xfrm>
        </p:spPr>
        <p:txBody>
          <a:bodyPr>
            <a:normAutofit/>
          </a:bodyPr>
          <a:lstStyle/>
          <a:p>
            <a:pPr marL="287338" indent="-287338">
              <a:spcBef>
                <a:spcPts val="0"/>
              </a:spcBef>
              <a:defRPr/>
            </a:pPr>
            <a:endParaRPr lang="de-DE" sz="1700" dirty="0"/>
          </a:p>
          <a:p>
            <a:pPr marL="287338" indent="-287338">
              <a:spcBef>
                <a:spcPts val="0"/>
              </a:spcBef>
              <a:defRPr/>
            </a:pPr>
            <a:r>
              <a:rPr lang="de-DE" sz="1700" dirty="0"/>
              <a:t>Rückwirkende Verlängerung der Frist für die Abgabe der Steuererklärungen 2018 bis zum 31. Mai 2020. Bitte unbedingt Antrag stellen und schriftliche Bestätigung anfordern, um Festsetzung von Verspätungszuschlägen zu vermeiden.</a:t>
            </a:r>
          </a:p>
          <a:p>
            <a:pPr marL="287338" indent="-287338">
              <a:spcBef>
                <a:spcPts val="0"/>
              </a:spcBef>
              <a:defRPr/>
            </a:pPr>
            <a:endParaRPr lang="de-DE" sz="1700" dirty="0"/>
          </a:p>
          <a:p>
            <a:pPr marL="287338" indent="-287338">
              <a:spcBef>
                <a:spcPts val="0"/>
              </a:spcBef>
              <a:defRPr/>
            </a:pPr>
            <a:r>
              <a:rPr lang="de-DE" sz="1700" dirty="0"/>
              <a:t>Fristverlängerung Abgabe Lohnsteueranmeldungen und Umsatzsteuer-Voranmeldungen, die bis zum 10.04.2020 einzureichen sind, um bis zu zwei Monate (Achtung: offiziell bisher nur für Bayern und NRW, in anderen Bundesländern bitte mit dem FA klären) </a:t>
            </a:r>
          </a:p>
          <a:p>
            <a:pPr marL="287338" indent="-287338">
              <a:spcBef>
                <a:spcPts val="0"/>
              </a:spcBef>
              <a:defRPr/>
            </a:pPr>
            <a:endParaRPr lang="de-DE" sz="1700" dirty="0"/>
          </a:p>
          <a:p>
            <a:pPr marL="287338" indent="-287338">
              <a:spcBef>
                <a:spcPts val="0"/>
              </a:spcBef>
              <a:defRPr/>
            </a:pPr>
            <a:r>
              <a:rPr lang="de-DE" sz="1700" dirty="0"/>
              <a:t>Erlass von Verspätungszuschlägen auf Antrag</a:t>
            </a:r>
          </a:p>
          <a:p>
            <a:pPr marL="287338" indent="-287338">
              <a:spcBef>
                <a:spcPts val="0"/>
              </a:spcBef>
              <a:defRPr/>
            </a:pPr>
            <a:endParaRPr lang="de-DE" sz="1700" dirty="0"/>
          </a:p>
          <a:p>
            <a:pPr marL="287338" indent="-287338">
              <a:spcBef>
                <a:spcPts val="0"/>
              </a:spcBef>
              <a:defRPr/>
            </a:pPr>
            <a:r>
              <a:rPr lang="de-DE" sz="1700" dirty="0"/>
              <a:t>Zinslose Stundung von fälligen Steuerzahlungen bis zum 31.12.2020 ohne individuelle Begründung (Steuernachzahlungen für Vorjahre, Vorauszahlungen zur USt, ESt, </a:t>
            </a:r>
            <a:r>
              <a:rPr lang="de-DE" sz="1700" dirty="0" err="1"/>
              <a:t>KSt</a:t>
            </a:r>
            <a:r>
              <a:rPr lang="de-DE" sz="1700" dirty="0"/>
              <a:t>, GewSt – gilt nicht für Lohnsteuer</a:t>
            </a:r>
            <a:r>
              <a:rPr lang="de-DE" sz="1700" dirty="0" smtClean="0"/>
              <a:t>)</a:t>
            </a:r>
            <a:endParaRPr lang="de-DE" sz="1700" dirty="0"/>
          </a:p>
        </p:txBody>
      </p:sp>
      <p:sp>
        <p:nvSpPr>
          <p:cNvPr id="15" name="Foliennummernplatzhalter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F6381-DD68-4803-8F56-CA318E1DEF63}" type="slidenum">
              <a:rPr kumimoji="0" lang="de-DE" sz="1200" b="0" i="0" u="none" strike="noStrike" kern="1200" cap="none" spc="0" normalizeH="0" baseline="0" noProof="0" smtClean="0">
                <a:ln>
                  <a:noFill/>
                </a:ln>
                <a:solidFill>
                  <a:prstClr val="black">
                    <a:lumMod val="50000"/>
                    <a:lumOff val="50000"/>
                  </a:prstClr>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lumMod val="50000"/>
                  <a:lumOff val="50000"/>
                </a:prstClr>
              </a:solidFill>
              <a:effectLst/>
              <a:uLnTx/>
              <a:uFillTx/>
              <a:latin typeface="Calibri" pitchFamily="34" charset="0"/>
              <a:ea typeface="+mn-ea"/>
              <a:cs typeface="Calibri" pitchFamily="34" charset="0"/>
            </a:endParaRPr>
          </a:p>
        </p:txBody>
      </p:sp>
      <p:sp>
        <p:nvSpPr>
          <p:cNvPr id="2" name="Titel 1"/>
          <p:cNvSpPr>
            <a:spLocks noGrp="1"/>
          </p:cNvSpPr>
          <p:nvPr>
            <p:ph type="title"/>
          </p:nvPr>
        </p:nvSpPr>
        <p:spPr>
          <a:xfrm>
            <a:off x="323528" y="476671"/>
            <a:ext cx="8056473" cy="432048"/>
          </a:xfrm>
        </p:spPr>
        <p:txBody>
          <a:bodyPr>
            <a:normAutofit fontScale="90000"/>
          </a:bodyPr>
          <a:lstStyle/>
          <a:p>
            <a:r>
              <a:rPr lang="de-DE" dirty="0"/>
              <a:t>Steuerliche Maßnahmen in Zeiten von </a:t>
            </a:r>
            <a:r>
              <a:rPr lang="de-DE" dirty="0" smtClean="0"/>
              <a:t>Corona</a:t>
            </a:r>
            <a:endParaRPr lang="de-DE" dirty="0"/>
          </a:p>
        </p:txBody>
      </p:sp>
    </p:spTree>
    <p:extLst>
      <p:ext uri="{BB962C8B-B14F-4D97-AF65-F5344CB8AC3E}">
        <p14:creationId xmlns:p14="http://schemas.microsoft.com/office/powerpoint/2010/main" val="376920108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idx="1"/>
          </p:nvPr>
        </p:nvSpPr>
        <p:spPr>
          <a:xfrm>
            <a:off x="323528" y="1087468"/>
            <a:ext cx="7912457" cy="5182034"/>
          </a:xfrm>
        </p:spPr>
        <p:txBody>
          <a:bodyPr>
            <a:normAutofit/>
          </a:bodyPr>
          <a:lstStyle/>
          <a:p>
            <a:pPr marL="287338" indent="-287338">
              <a:spcBef>
                <a:spcPts val="0"/>
              </a:spcBef>
              <a:defRPr/>
            </a:pPr>
            <a:endParaRPr lang="de-DE" sz="1700" dirty="0" smtClean="0"/>
          </a:p>
          <a:p>
            <a:pPr marL="287338" indent="-287338">
              <a:spcBef>
                <a:spcPts val="0"/>
              </a:spcBef>
              <a:defRPr/>
            </a:pPr>
            <a:r>
              <a:rPr lang="de-DE" sz="1700" dirty="0" smtClean="0"/>
              <a:t>Herabsetzung </a:t>
            </a:r>
            <a:r>
              <a:rPr lang="de-DE" sz="1700" dirty="0"/>
              <a:t>von Vorauszahlungen (</a:t>
            </a:r>
            <a:r>
              <a:rPr lang="de-DE" sz="1700" dirty="0" err="1"/>
              <a:t>KSt,GewSt,ESt</a:t>
            </a:r>
            <a:r>
              <a:rPr lang="de-DE" sz="1700" dirty="0"/>
              <a:t>) ohne individuelle Begründung und Nachweise</a:t>
            </a:r>
          </a:p>
          <a:p>
            <a:pPr marL="287338" indent="-287338">
              <a:spcBef>
                <a:spcPts val="0"/>
              </a:spcBef>
              <a:defRPr/>
            </a:pPr>
            <a:endParaRPr lang="de-DE" sz="1700" dirty="0"/>
          </a:p>
          <a:p>
            <a:pPr marL="287338" indent="-287338">
              <a:spcBef>
                <a:spcPts val="0"/>
              </a:spcBef>
              <a:defRPr/>
            </a:pPr>
            <a:r>
              <a:rPr lang="de-DE" sz="1700" dirty="0"/>
              <a:t>Erstattung der geleisteten USt-Sondervorauszahlung 1/11 2020. Achtung: unterschiedliche Vorgehensweise in den Bundesländern: entweder formloser Antrag oder berichtigte Nullmeldung der Sondervorauszahlung. Bitte vorab mit dem FA klären.</a:t>
            </a:r>
          </a:p>
          <a:p>
            <a:pPr marL="287338" indent="-287338">
              <a:spcBef>
                <a:spcPts val="0"/>
              </a:spcBef>
              <a:defRPr/>
            </a:pPr>
            <a:endParaRPr lang="de-DE" sz="1700" dirty="0"/>
          </a:p>
          <a:p>
            <a:pPr marL="287338" indent="-287338">
              <a:spcBef>
                <a:spcPts val="0"/>
              </a:spcBef>
              <a:defRPr/>
            </a:pPr>
            <a:r>
              <a:rPr lang="de-DE" sz="1700" dirty="0"/>
              <a:t>Keine Vollstreckungsmaßnahmen bis Ende 2020</a:t>
            </a:r>
          </a:p>
        </p:txBody>
      </p:sp>
      <p:sp>
        <p:nvSpPr>
          <p:cNvPr id="15" name="Foliennummernplatzhalter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F6381-DD68-4803-8F56-CA318E1DEF63}" type="slidenum">
              <a:rPr kumimoji="0" lang="de-DE" sz="1200" b="0" i="0" u="none" strike="noStrike" kern="1200" cap="none" spc="0" normalizeH="0" baseline="0" noProof="0" smtClean="0">
                <a:ln>
                  <a:noFill/>
                </a:ln>
                <a:solidFill>
                  <a:prstClr val="black">
                    <a:lumMod val="50000"/>
                    <a:lumOff val="50000"/>
                  </a:prstClr>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lumMod val="50000"/>
                  <a:lumOff val="50000"/>
                </a:prstClr>
              </a:solidFill>
              <a:effectLst/>
              <a:uLnTx/>
              <a:uFillTx/>
              <a:latin typeface="Calibri" pitchFamily="34" charset="0"/>
              <a:ea typeface="+mn-ea"/>
              <a:cs typeface="Calibri" pitchFamily="34" charset="0"/>
            </a:endParaRPr>
          </a:p>
        </p:txBody>
      </p:sp>
      <p:sp>
        <p:nvSpPr>
          <p:cNvPr id="2" name="Titel 1"/>
          <p:cNvSpPr>
            <a:spLocks noGrp="1"/>
          </p:cNvSpPr>
          <p:nvPr>
            <p:ph type="title"/>
          </p:nvPr>
        </p:nvSpPr>
        <p:spPr>
          <a:xfrm>
            <a:off x="323528" y="476671"/>
            <a:ext cx="8056473" cy="432048"/>
          </a:xfrm>
        </p:spPr>
        <p:txBody>
          <a:bodyPr>
            <a:normAutofit fontScale="90000"/>
          </a:bodyPr>
          <a:lstStyle/>
          <a:p>
            <a:r>
              <a:rPr lang="de-DE" dirty="0"/>
              <a:t>Steuerliche Maßnahmen in Zeiten von </a:t>
            </a:r>
            <a:r>
              <a:rPr lang="de-DE" dirty="0" smtClean="0"/>
              <a:t>Corona</a:t>
            </a:r>
            <a:endParaRPr lang="de-DE" dirty="0"/>
          </a:p>
        </p:txBody>
      </p:sp>
    </p:spTree>
    <p:extLst>
      <p:ext uri="{BB962C8B-B14F-4D97-AF65-F5344CB8AC3E}">
        <p14:creationId xmlns:p14="http://schemas.microsoft.com/office/powerpoint/2010/main" val="283126317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idx="1"/>
          </p:nvPr>
        </p:nvSpPr>
        <p:spPr>
          <a:xfrm>
            <a:off x="323528" y="1087468"/>
            <a:ext cx="7912457" cy="5182034"/>
          </a:xfrm>
        </p:spPr>
        <p:txBody>
          <a:bodyPr>
            <a:normAutofit/>
          </a:bodyPr>
          <a:lstStyle/>
          <a:p>
            <a:pPr marL="0" indent="0">
              <a:spcBef>
                <a:spcPts val="0"/>
              </a:spcBef>
              <a:buNone/>
              <a:defRPr/>
            </a:pPr>
            <a:endParaRPr lang="de-DE" sz="1700" dirty="0"/>
          </a:p>
          <a:p>
            <a:pPr marL="287338" indent="-287338">
              <a:spcBef>
                <a:spcPts val="0"/>
              </a:spcBef>
              <a:defRPr/>
            </a:pPr>
            <a:r>
              <a:rPr lang="de-DE" sz="1700" dirty="0"/>
              <a:t>Wirtschaftliche Schwierigkeiten durch Corona-Krise</a:t>
            </a:r>
          </a:p>
          <a:p>
            <a:pPr marL="287338" indent="-287338">
              <a:spcBef>
                <a:spcPts val="0"/>
              </a:spcBef>
              <a:defRPr/>
            </a:pPr>
            <a:endParaRPr lang="de-DE" sz="1700" dirty="0"/>
          </a:p>
          <a:p>
            <a:pPr marL="287338" indent="-287338">
              <a:spcBef>
                <a:spcPts val="0"/>
              </a:spcBef>
              <a:defRPr/>
            </a:pPr>
            <a:r>
              <a:rPr lang="de-DE" sz="1700" dirty="0"/>
              <a:t>Echter Zuschuss, keine Rückzahlung</a:t>
            </a:r>
          </a:p>
          <a:p>
            <a:pPr marL="287338" indent="-287338">
              <a:spcBef>
                <a:spcPts val="0"/>
              </a:spcBef>
              <a:defRPr/>
            </a:pPr>
            <a:endParaRPr lang="de-DE" sz="1700" dirty="0"/>
          </a:p>
          <a:p>
            <a:pPr marL="287338" indent="-287338">
              <a:spcBef>
                <a:spcPts val="0"/>
              </a:spcBef>
              <a:defRPr/>
            </a:pPr>
            <a:r>
              <a:rPr lang="de-DE" sz="1700" dirty="0"/>
              <a:t>Anträge bei den Investitions- und Förderbanken der Länder bis zum 31. Mai 2020</a:t>
            </a:r>
          </a:p>
          <a:p>
            <a:pPr marL="287338" indent="-287338">
              <a:spcBef>
                <a:spcPts val="0"/>
              </a:spcBef>
              <a:defRPr/>
            </a:pPr>
            <a:endParaRPr lang="de-DE" sz="1700" dirty="0"/>
          </a:p>
          <a:p>
            <a:pPr marL="287338" indent="-287338">
              <a:spcBef>
                <a:spcPts val="0"/>
              </a:spcBef>
              <a:defRPr/>
            </a:pPr>
            <a:r>
              <a:rPr lang="de-DE" sz="1700" dirty="0"/>
              <a:t>Beispiel Hamburg</a:t>
            </a:r>
          </a:p>
        </p:txBody>
      </p:sp>
      <p:sp>
        <p:nvSpPr>
          <p:cNvPr id="15" name="Foliennummernplatzhalter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F6381-DD68-4803-8F56-CA318E1DEF63}" type="slidenum">
              <a:rPr kumimoji="0" lang="de-DE" sz="1200" b="0" i="0" u="none" strike="noStrike" kern="1200" cap="none" spc="0" normalizeH="0" baseline="0" noProof="0" smtClean="0">
                <a:ln>
                  <a:noFill/>
                </a:ln>
                <a:solidFill>
                  <a:prstClr val="black">
                    <a:lumMod val="50000"/>
                    <a:lumOff val="50000"/>
                  </a:prstClr>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lumMod val="50000"/>
                  <a:lumOff val="50000"/>
                </a:prstClr>
              </a:solidFill>
              <a:effectLst/>
              <a:uLnTx/>
              <a:uFillTx/>
              <a:latin typeface="Calibri" pitchFamily="34" charset="0"/>
              <a:ea typeface="+mn-ea"/>
              <a:cs typeface="Calibri" pitchFamily="34" charset="0"/>
            </a:endParaRPr>
          </a:p>
        </p:txBody>
      </p:sp>
      <p:sp>
        <p:nvSpPr>
          <p:cNvPr id="2" name="Titel 1"/>
          <p:cNvSpPr>
            <a:spLocks noGrp="1"/>
          </p:cNvSpPr>
          <p:nvPr>
            <p:ph type="title"/>
          </p:nvPr>
        </p:nvSpPr>
        <p:spPr>
          <a:xfrm>
            <a:off x="323528" y="476671"/>
            <a:ext cx="8056473" cy="432048"/>
          </a:xfrm>
        </p:spPr>
        <p:txBody>
          <a:bodyPr>
            <a:normAutofit fontScale="90000"/>
          </a:bodyPr>
          <a:lstStyle/>
          <a:p>
            <a:r>
              <a:rPr lang="de-DE" dirty="0"/>
              <a:t>Staatliche Corona-Soforthilfen</a:t>
            </a:r>
          </a:p>
        </p:txBody>
      </p:sp>
      <p:graphicFrame>
        <p:nvGraphicFramePr>
          <p:cNvPr id="6" name="Tabelle 5"/>
          <p:cNvGraphicFramePr>
            <a:graphicFrameLocks noGrp="1"/>
          </p:cNvGraphicFramePr>
          <p:nvPr>
            <p:extLst/>
          </p:nvPr>
        </p:nvGraphicFramePr>
        <p:xfrm>
          <a:off x="755576" y="3789040"/>
          <a:ext cx="7128792" cy="2084781"/>
        </p:xfrm>
        <a:graphic>
          <a:graphicData uri="http://schemas.openxmlformats.org/drawingml/2006/table">
            <a:tbl>
              <a:tblPr firstRow="1" bandRow="1">
                <a:tableStyleId>{5C22544A-7EE6-4342-B048-85BDC9FD1C3A}</a:tableStyleId>
              </a:tblPr>
              <a:tblGrid>
                <a:gridCol w="1947196">
                  <a:extLst>
                    <a:ext uri="{9D8B030D-6E8A-4147-A177-3AD203B41FA5}">
                      <a16:colId xmlns:a16="http://schemas.microsoft.com/office/drawing/2014/main" val="1227204310"/>
                    </a:ext>
                  </a:extLst>
                </a:gridCol>
                <a:gridCol w="1750893">
                  <a:extLst>
                    <a:ext uri="{9D8B030D-6E8A-4147-A177-3AD203B41FA5}">
                      <a16:colId xmlns:a16="http://schemas.microsoft.com/office/drawing/2014/main" val="1165334178"/>
                    </a:ext>
                  </a:extLst>
                </a:gridCol>
                <a:gridCol w="1670127">
                  <a:extLst>
                    <a:ext uri="{9D8B030D-6E8A-4147-A177-3AD203B41FA5}">
                      <a16:colId xmlns:a16="http://schemas.microsoft.com/office/drawing/2014/main" val="3834290753"/>
                    </a:ext>
                  </a:extLst>
                </a:gridCol>
                <a:gridCol w="1760576">
                  <a:extLst>
                    <a:ext uri="{9D8B030D-6E8A-4147-A177-3AD203B41FA5}">
                      <a16:colId xmlns:a16="http://schemas.microsoft.com/office/drawing/2014/main" val="1251517716"/>
                    </a:ext>
                  </a:extLst>
                </a:gridCol>
              </a:tblGrid>
              <a:tr h="235085">
                <a:tc>
                  <a:txBody>
                    <a:bodyPr/>
                    <a:lstStyle/>
                    <a:p>
                      <a:endParaRPr lang="de-DE" sz="1400" dirty="0"/>
                    </a:p>
                  </a:txBody>
                  <a:tcPr marL="68580" marR="68580" marT="34290" marB="34290">
                    <a:solidFill>
                      <a:srgbClr val="AC8856"/>
                    </a:solidFill>
                  </a:tcPr>
                </a:tc>
                <a:tc>
                  <a:txBody>
                    <a:bodyPr/>
                    <a:lstStyle/>
                    <a:p>
                      <a:pPr algn="r"/>
                      <a:r>
                        <a:rPr lang="de-DE" sz="1400" dirty="0" smtClean="0"/>
                        <a:t>Bund</a:t>
                      </a:r>
                      <a:endParaRPr lang="de-DE" sz="1400" dirty="0"/>
                    </a:p>
                  </a:txBody>
                  <a:tcPr marL="68580" marR="68580" marT="34290" marB="34290">
                    <a:solidFill>
                      <a:srgbClr val="AC8856"/>
                    </a:solidFill>
                  </a:tcPr>
                </a:tc>
                <a:tc>
                  <a:txBody>
                    <a:bodyPr/>
                    <a:lstStyle/>
                    <a:p>
                      <a:pPr algn="r"/>
                      <a:r>
                        <a:rPr lang="de-DE" sz="1400" dirty="0" smtClean="0"/>
                        <a:t>Hamburg</a:t>
                      </a:r>
                      <a:endParaRPr lang="de-DE" sz="1400" dirty="0"/>
                    </a:p>
                  </a:txBody>
                  <a:tcPr marL="68580" marR="68580" marT="34290" marB="34290">
                    <a:solidFill>
                      <a:srgbClr val="AC8856"/>
                    </a:solidFill>
                  </a:tcPr>
                </a:tc>
                <a:tc>
                  <a:txBody>
                    <a:bodyPr/>
                    <a:lstStyle/>
                    <a:p>
                      <a:pPr algn="r"/>
                      <a:r>
                        <a:rPr lang="de-DE" sz="1400" dirty="0" smtClean="0"/>
                        <a:t>Summe</a:t>
                      </a:r>
                      <a:endParaRPr lang="de-DE" sz="1400" dirty="0"/>
                    </a:p>
                  </a:txBody>
                  <a:tcPr marL="68580" marR="68580" marT="34290" marB="34290">
                    <a:solidFill>
                      <a:srgbClr val="AC8856"/>
                    </a:solidFill>
                  </a:tcPr>
                </a:tc>
                <a:extLst>
                  <a:ext uri="{0D108BD9-81ED-4DB2-BD59-A6C34878D82A}">
                    <a16:rowId xmlns:a16="http://schemas.microsoft.com/office/drawing/2014/main" val="2363876963"/>
                  </a:ext>
                </a:extLst>
              </a:tr>
              <a:tr h="235085">
                <a:tc>
                  <a:txBody>
                    <a:bodyPr/>
                    <a:lstStyle/>
                    <a:p>
                      <a:r>
                        <a:rPr lang="de-DE" sz="1400" dirty="0" smtClean="0"/>
                        <a:t>Solo-Selbständige</a:t>
                      </a:r>
                    </a:p>
                  </a:txBody>
                  <a:tcPr marL="68580" marR="68580" marT="34290" marB="34290">
                    <a:noFill/>
                  </a:tcPr>
                </a:tc>
                <a:tc>
                  <a:txBody>
                    <a:bodyPr/>
                    <a:lstStyle/>
                    <a:p>
                      <a:pPr algn="r"/>
                      <a:r>
                        <a:rPr lang="de-DE" sz="1400" dirty="0" smtClean="0"/>
                        <a:t>9.000 €</a:t>
                      </a:r>
                      <a:endParaRPr lang="de-DE" sz="1400" dirty="0"/>
                    </a:p>
                  </a:txBody>
                  <a:tcPr marL="68580" marR="68580" marT="34290" marB="34290">
                    <a:noFill/>
                  </a:tcPr>
                </a:tc>
                <a:tc>
                  <a:txBody>
                    <a:bodyPr/>
                    <a:lstStyle/>
                    <a:p>
                      <a:pPr algn="r"/>
                      <a:r>
                        <a:rPr lang="de-DE" sz="1400" dirty="0" smtClean="0"/>
                        <a:t>2.500 €</a:t>
                      </a:r>
                      <a:endParaRPr lang="de-DE" sz="1400" dirty="0"/>
                    </a:p>
                  </a:txBody>
                  <a:tcPr marL="68580" marR="68580" marT="34290" marB="34290">
                    <a:noFill/>
                  </a:tcPr>
                </a:tc>
                <a:tc>
                  <a:txBody>
                    <a:bodyPr/>
                    <a:lstStyle/>
                    <a:p>
                      <a:pPr algn="r"/>
                      <a:r>
                        <a:rPr lang="de-DE" sz="1400" dirty="0" smtClean="0"/>
                        <a:t>11.500 €</a:t>
                      </a:r>
                      <a:endParaRPr lang="de-DE" sz="1400" dirty="0"/>
                    </a:p>
                  </a:txBody>
                  <a:tcPr marL="68580" marR="68580" marT="34290" marB="34290">
                    <a:noFill/>
                  </a:tcPr>
                </a:tc>
                <a:extLst>
                  <a:ext uri="{0D108BD9-81ED-4DB2-BD59-A6C34878D82A}">
                    <a16:rowId xmlns:a16="http://schemas.microsoft.com/office/drawing/2014/main" val="391742131"/>
                  </a:ext>
                </a:extLst>
              </a:tr>
              <a:tr h="235085">
                <a:tc>
                  <a:txBody>
                    <a:bodyPr/>
                    <a:lstStyle/>
                    <a:p>
                      <a:r>
                        <a:rPr lang="de-DE" sz="1400" dirty="0" smtClean="0"/>
                        <a:t>1 bis 5 Mitarbeiter</a:t>
                      </a:r>
                      <a:endParaRPr lang="de-DE" sz="1400" dirty="0"/>
                    </a:p>
                  </a:txBody>
                  <a:tcPr marL="68580" marR="68580" marT="34290" marB="34290">
                    <a:solidFill>
                      <a:schemeClr val="bg1">
                        <a:lumMod val="85000"/>
                      </a:schemeClr>
                    </a:solidFill>
                  </a:tcPr>
                </a:tc>
                <a:tc>
                  <a:txBody>
                    <a:bodyPr/>
                    <a:lstStyle/>
                    <a:p>
                      <a:pPr algn="r"/>
                      <a:r>
                        <a:rPr lang="de-DE" sz="1400" dirty="0" smtClean="0"/>
                        <a:t>9.000 €</a:t>
                      </a:r>
                      <a:endParaRPr lang="de-DE" sz="1400" dirty="0"/>
                    </a:p>
                  </a:txBody>
                  <a:tcPr marL="68580" marR="68580" marT="34290" marB="34290">
                    <a:solidFill>
                      <a:schemeClr val="bg1">
                        <a:lumMod val="85000"/>
                      </a:schemeClr>
                    </a:solidFill>
                  </a:tcPr>
                </a:tc>
                <a:tc>
                  <a:txBody>
                    <a:bodyPr/>
                    <a:lstStyle/>
                    <a:p>
                      <a:pPr algn="r"/>
                      <a:r>
                        <a:rPr lang="de-DE" sz="1400" dirty="0" smtClean="0"/>
                        <a:t>5.000 €</a:t>
                      </a:r>
                      <a:endParaRPr lang="de-DE" sz="1400" dirty="0"/>
                    </a:p>
                  </a:txBody>
                  <a:tcPr marL="68580" marR="68580" marT="34290" marB="34290">
                    <a:solidFill>
                      <a:schemeClr val="bg1">
                        <a:lumMod val="85000"/>
                      </a:schemeClr>
                    </a:solidFill>
                  </a:tcPr>
                </a:tc>
                <a:tc>
                  <a:txBody>
                    <a:bodyPr/>
                    <a:lstStyle/>
                    <a:p>
                      <a:pPr algn="r"/>
                      <a:r>
                        <a:rPr lang="de-DE" sz="1400" dirty="0" smtClean="0"/>
                        <a:t>14.000</a:t>
                      </a:r>
                      <a:r>
                        <a:rPr lang="de-DE" sz="1400" baseline="0" dirty="0" smtClean="0"/>
                        <a:t> €</a:t>
                      </a:r>
                      <a:endParaRPr lang="de-DE" sz="1400" dirty="0"/>
                    </a:p>
                  </a:txBody>
                  <a:tcPr marL="68580" marR="68580" marT="34290" marB="34290">
                    <a:solidFill>
                      <a:schemeClr val="bg1">
                        <a:lumMod val="85000"/>
                      </a:schemeClr>
                    </a:solidFill>
                  </a:tcPr>
                </a:tc>
                <a:extLst>
                  <a:ext uri="{0D108BD9-81ED-4DB2-BD59-A6C34878D82A}">
                    <a16:rowId xmlns:a16="http://schemas.microsoft.com/office/drawing/2014/main" val="68835393"/>
                  </a:ext>
                </a:extLst>
              </a:tr>
              <a:tr h="412987">
                <a:tc>
                  <a:txBody>
                    <a:bodyPr/>
                    <a:lstStyle/>
                    <a:p>
                      <a:r>
                        <a:rPr lang="de-DE" sz="1400" dirty="0" smtClean="0"/>
                        <a:t>5 bis 10 Mitarbeiter</a:t>
                      </a:r>
                      <a:endParaRPr lang="de-DE" sz="1400" dirty="0"/>
                    </a:p>
                  </a:txBody>
                  <a:tcPr marL="68580" marR="68580" marT="34290" marB="34290">
                    <a:noFill/>
                  </a:tcPr>
                </a:tc>
                <a:tc>
                  <a:txBody>
                    <a:bodyPr/>
                    <a:lstStyle/>
                    <a:p>
                      <a:pPr algn="r"/>
                      <a:r>
                        <a:rPr lang="de-DE" sz="1400" dirty="0" smtClean="0"/>
                        <a:t>15.000 €</a:t>
                      </a:r>
                      <a:endParaRPr lang="de-DE" sz="1400" dirty="0"/>
                    </a:p>
                  </a:txBody>
                  <a:tcPr marL="68580" marR="68580" marT="34290" marB="34290">
                    <a:noFill/>
                  </a:tcPr>
                </a:tc>
                <a:tc>
                  <a:txBody>
                    <a:bodyPr/>
                    <a:lstStyle/>
                    <a:p>
                      <a:pPr algn="r"/>
                      <a:r>
                        <a:rPr lang="de-DE" sz="1400" dirty="0" smtClean="0"/>
                        <a:t>5.000 €</a:t>
                      </a:r>
                      <a:endParaRPr lang="de-DE" sz="1400" dirty="0"/>
                    </a:p>
                  </a:txBody>
                  <a:tcPr marL="68580" marR="68580" marT="34290" marB="34290">
                    <a:noFill/>
                  </a:tcPr>
                </a:tc>
                <a:tc>
                  <a:txBody>
                    <a:bodyPr/>
                    <a:lstStyle/>
                    <a:p>
                      <a:pPr algn="r"/>
                      <a:r>
                        <a:rPr lang="de-DE" sz="1400" dirty="0" smtClean="0"/>
                        <a:t>20.000 €</a:t>
                      </a:r>
                      <a:endParaRPr lang="de-DE" sz="1400" dirty="0"/>
                    </a:p>
                  </a:txBody>
                  <a:tcPr marL="68580" marR="68580" marT="34290" marB="34290">
                    <a:noFill/>
                  </a:tcPr>
                </a:tc>
                <a:extLst>
                  <a:ext uri="{0D108BD9-81ED-4DB2-BD59-A6C34878D82A}">
                    <a16:rowId xmlns:a16="http://schemas.microsoft.com/office/drawing/2014/main" val="1450931552"/>
                  </a:ext>
                </a:extLst>
              </a:tr>
              <a:tr h="412987">
                <a:tc>
                  <a:txBody>
                    <a:bodyPr/>
                    <a:lstStyle/>
                    <a:p>
                      <a:r>
                        <a:rPr lang="de-DE" sz="1400" dirty="0" smtClean="0"/>
                        <a:t>10 bis 50 Mitarbeiter</a:t>
                      </a:r>
                      <a:endParaRPr lang="de-DE" sz="1400" dirty="0"/>
                    </a:p>
                  </a:txBody>
                  <a:tcPr marL="68580" marR="68580" marT="34290" marB="34290">
                    <a:solidFill>
                      <a:schemeClr val="bg1">
                        <a:lumMod val="85000"/>
                      </a:schemeClr>
                    </a:solidFill>
                  </a:tcPr>
                </a:tc>
                <a:tc>
                  <a:txBody>
                    <a:bodyPr/>
                    <a:lstStyle/>
                    <a:p>
                      <a:pPr algn="r"/>
                      <a:r>
                        <a:rPr lang="de-DE" sz="1400" dirty="0" smtClean="0"/>
                        <a:t>0 €</a:t>
                      </a:r>
                      <a:endParaRPr lang="de-DE" sz="1400" dirty="0"/>
                    </a:p>
                  </a:txBody>
                  <a:tcPr marL="68580" marR="68580" marT="34290" marB="34290">
                    <a:solidFill>
                      <a:schemeClr val="bg1">
                        <a:lumMod val="85000"/>
                      </a:schemeClr>
                    </a:solidFill>
                  </a:tcPr>
                </a:tc>
                <a:tc>
                  <a:txBody>
                    <a:bodyPr/>
                    <a:lstStyle/>
                    <a:p>
                      <a:pPr algn="r"/>
                      <a:r>
                        <a:rPr lang="de-DE" sz="1400" dirty="0" smtClean="0"/>
                        <a:t>25.000 €</a:t>
                      </a:r>
                      <a:endParaRPr lang="de-DE" sz="1400" dirty="0"/>
                    </a:p>
                  </a:txBody>
                  <a:tcPr marL="68580" marR="68580" marT="34290" marB="34290">
                    <a:solidFill>
                      <a:schemeClr val="bg1">
                        <a:lumMod val="85000"/>
                      </a:schemeClr>
                    </a:solidFill>
                  </a:tcPr>
                </a:tc>
                <a:tc>
                  <a:txBody>
                    <a:bodyPr/>
                    <a:lstStyle/>
                    <a:p>
                      <a:pPr algn="r"/>
                      <a:r>
                        <a:rPr lang="de-DE" sz="1400" dirty="0" smtClean="0"/>
                        <a:t>25.000 €</a:t>
                      </a:r>
                      <a:endParaRPr lang="de-DE" sz="1400" dirty="0"/>
                    </a:p>
                  </a:txBody>
                  <a:tcPr marL="68580" marR="68580" marT="34290" marB="34290">
                    <a:solidFill>
                      <a:schemeClr val="bg1">
                        <a:lumMod val="85000"/>
                      </a:schemeClr>
                    </a:solidFill>
                  </a:tcPr>
                </a:tc>
                <a:extLst>
                  <a:ext uri="{0D108BD9-81ED-4DB2-BD59-A6C34878D82A}">
                    <a16:rowId xmlns:a16="http://schemas.microsoft.com/office/drawing/2014/main" val="3080858707"/>
                  </a:ext>
                </a:extLst>
              </a:tr>
              <a:tr h="412987">
                <a:tc>
                  <a:txBody>
                    <a:bodyPr/>
                    <a:lstStyle/>
                    <a:p>
                      <a:r>
                        <a:rPr lang="de-DE" sz="1400" dirty="0" smtClean="0"/>
                        <a:t>50 bis 250 Mitarbeiter</a:t>
                      </a:r>
                      <a:endParaRPr lang="de-DE" sz="1400" dirty="0"/>
                    </a:p>
                  </a:txBody>
                  <a:tcPr marL="68580" marR="68580" marT="34290" marB="34290">
                    <a:noFill/>
                  </a:tcPr>
                </a:tc>
                <a:tc>
                  <a:txBody>
                    <a:bodyPr/>
                    <a:lstStyle/>
                    <a:p>
                      <a:pPr algn="r"/>
                      <a:r>
                        <a:rPr lang="de-DE" sz="1400" dirty="0" smtClean="0"/>
                        <a:t>0 €</a:t>
                      </a:r>
                      <a:endParaRPr lang="de-DE" sz="1400" dirty="0"/>
                    </a:p>
                  </a:txBody>
                  <a:tcPr marL="68580" marR="68580" marT="34290" marB="34290">
                    <a:noFill/>
                  </a:tcPr>
                </a:tc>
                <a:tc>
                  <a:txBody>
                    <a:bodyPr/>
                    <a:lstStyle/>
                    <a:p>
                      <a:pPr algn="r"/>
                      <a:r>
                        <a:rPr lang="de-DE" sz="1400" dirty="0" smtClean="0"/>
                        <a:t>30.000</a:t>
                      </a:r>
                      <a:r>
                        <a:rPr lang="de-DE" sz="1400" baseline="0" dirty="0" smtClean="0"/>
                        <a:t> €</a:t>
                      </a:r>
                      <a:endParaRPr lang="de-DE" sz="1400" dirty="0"/>
                    </a:p>
                  </a:txBody>
                  <a:tcPr marL="68580" marR="68580" marT="34290" marB="34290">
                    <a:noFill/>
                  </a:tcPr>
                </a:tc>
                <a:tc>
                  <a:txBody>
                    <a:bodyPr/>
                    <a:lstStyle/>
                    <a:p>
                      <a:pPr algn="r"/>
                      <a:r>
                        <a:rPr lang="de-DE" sz="1400" dirty="0" smtClean="0"/>
                        <a:t>30.000 €</a:t>
                      </a:r>
                      <a:endParaRPr lang="de-DE" sz="1400" dirty="0"/>
                    </a:p>
                  </a:txBody>
                  <a:tcPr marL="68580" marR="68580" marT="34290" marB="34290">
                    <a:noFill/>
                  </a:tcPr>
                </a:tc>
                <a:extLst>
                  <a:ext uri="{0D108BD9-81ED-4DB2-BD59-A6C34878D82A}">
                    <a16:rowId xmlns:a16="http://schemas.microsoft.com/office/drawing/2014/main" val="2823395413"/>
                  </a:ext>
                </a:extLst>
              </a:tr>
            </a:tbl>
          </a:graphicData>
        </a:graphic>
      </p:graphicFrame>
    </p:spTree>
    <p:extLst>
      <p:ext uri="{BB962C8B-B14F-4D97-AF65-F5344CB8AC3E}">
        <p14:creationId xmlns:p14="http://schemas.microsoft.com/office/powerpoint/2010/main" val="295850754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idx="1"/>
          </p:nvPr>
        </p:nvSpPr>
        <p:spPr>
          <a:xfrm>
            <a:off x="323528" y="1087468"/>
            <a:ext cx="7912457" cy="5182034"/>
          </a:xfrm>
        </p:spPr>
        <p:txBody>
          <a:bodyPr>
            <a:normAutofit/>
          </a:bodyPr>
          <a:lstStyle/>
          <a:p>
            <a:pPr marL="287338" indent="-287338">
              <a:spcBef>
                <a:spcPts val="0"/>
              </a:spcBef>
              <a:defRPr/>
            </a:pPr>
            <a:endParaRPr lang="de-DE" sz="1700" dirty="0" smtClean="0"/>
          </a:p>
          <a:p>
            <a:pPr marL="287338" indent="-287338">
              <a:spcBef>
                <a:spcPts val="0"/>
              </a:spcBef>
              <a:defRPr/>
            </a:pPr>
            <a:r>
              <a:rPr lang="de-DE" sz="1700" dirty="0" smtClean="0"/>
              <a:t>Die </a:t>
            </a:r>
            <a:r>
              <a:rPr lang="de-DE" sz="1700" dirty="0"/>
              <a:t>Anzahl der Beschäftigten berechnet sich nach dem Vollzeitäquivalent, d.h. Teilzeitkräfte werden auch nur anteilig berücksichtigt </a:t>
            </a:r>
          </a:p>
          <a:p>
            <a:pPr marL="287338" indent="-287338">
              <a:spcBef>
                <a:spcPts val="0"/>
              </a:spcBef>
              <a:defRPr/>
            </a:pPr>
            <a:endParaRPr lang="de-DE" sz="1700" dirty="0"/>
          </a:p>
          <a:p>
            <a:pPr marL="287338" indent="-287338">
              <a:spcBef>
                <a:spcPts val="0"/>
              </a:spcBef>
              <a:defRPr/>
            </a:pPr>
            <a:r>
              <a:rPr lang="de-DE" sz="1700" dirty="0"/>
              <a:t>Die Darstellung des Liquiditätsengpasses ist erforderlich</a:t>
            </a:r>
          </a:p>
          <a:p>
            <a:pPr marL="287338" indent="-287338">
              <a:spcBef>
                <a:spcPts val="0"/>
              </a:spcBef>
              <a:defRPr/>
            </a:pPr>
            <a:endParaRPr lang="de-DE" sz="1700" dirty="0"/>
          </a:p>
          <a:p>
            <a:pPr marL="287338" indent="-287338">
              <a:spcBef>
                <a:spcPts val="0"/>
              </a:spcBef>
              <a:defRPr/>
            </a:pPr>
            <a:r>
              <a:rPr lang="de-DE" sz="1700" dirty="0"/>
              <a:t>Ein noch nicht ausgenutzter Dispositionsrahmen muss für Kleinunternehmen bis zu 10 Mitarbeitern nicht liquiditätserhöhend berücksichtigt werden</a:t>
            </a:r>
          </a:p>
        </p:txBody>
      </p:sp>
      <p:sp>
        <p:nvSpPr>
          <p:cNvPr id="15" name="Foliennummernplatzhalter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F6381-DD68-4803-8F56-CA318E1DEF63}" type="slidenum">
              <a:rPr kumimoji="0" lang="de-DE" sz="1200" b="0" i="0" u="none" strike="noStrike" kern="1200" cap="none" spc="0" normalizeH="0" baseline="0" noProof="0" smtClean="0">
                <a:ln>
                  <a:noFill/>
                </a:ln>
                <a:solidFill>
                  <a:prstClr val="black">
                    <a:lumMod val="50000"/>
                    <a:lumOff val="50000"/>
                  </a:prstClr>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lumMod val="50000"/>
                  <a:lumOff val="50000"/>
                </a:prstClr>
              </a:solidFill>
              <a:effectLst/>
              <a:uLnTx/>
              <a:uFillTx/>
              <a:latin typeface="Calibri" pitchFamily="34" charset="0"/>
              <a:ea typeface="+mn-ea"/>
              <a:cs typeface="Calibri" pitchFamily="34" charset="0"/>
            </a:endParaRPr>
          </a:p>
        </p:txBody>
      </p:sp>
      <p:sp>
        <p:nvSpPr>
          <p:cNvPr id="2" name="Titel 1"/>
          <p:cNvSpPr>
            <a:spLocks noGrp="1"/>
          </p:cNvSpPr>
          <p:nvPr>
            <p:ph type="title"/>
          </p:nvPr>
        </p:nvSpPr>
        <p:spPr>
          <a:xfrm>
            <a:off x="323528" y="476671"/>
            <a:ext cx="8056473" cy="432048"/>
          </a:xfrm>
        </p:spPr>
        <p:txBody>
          <a:bodyPr>
            <a:normAutofit fontScale="90000"/>
          </a:bodyPr>
          <a:lstStyle/>
          <a:p>
            <a:r>
              <a:rPr lang="de-DE" dirty="0"/>
              <a:t>Staatliche Corona-Soforthilfen </a:t>
            </a:r>
          </a:p>
        </p:txBody>
      </p:sp>
    </p:spTree>
    <p:extLst>
      <p:ext uri="{BB962C8B-B14F-4D97-AF65-F5344CB8AC3E}">
        <p14:creationId xmlns:p14="http://schemas.microsoft.com/office/powerpoint/2010/main" val="302616180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idx="1"/>
          </p:nvPr>
        </p:nvSpPr>
        <p:spPr>
          <a:xfrm>
            <a:off x="323528" y="1087468"/>
            <a:ext cx="7912457" cy="5182034"/>
          </a:xfrm>
        </p:spPr>
        <p:txBody>
          <a:bodyPr>
            <a:normAutofit/>
          </a:bodyPr>
          <a:lstStyle/>
          <a:p>
            <a:pPr marL="287338" indent="-287338">
              <a:spcBef>
                <a:spcPts val="0"/>
              </a:spcBef>
              <a:defRPr/>
            </a:pPr>
            <a:endParaRPr lang="de-DE" sz="1700" dirty="0"/>
          </a:p>
          <a:p>
            <a:pPr marL="0" indent="0">
              <a:spcBef>
                <a:spcPts val="0"/>
              </a:spcBef>
              <a:buNone/>
              <a:defRPr/>
            </a:pPr>
            <a:r>
              <a:rPr lang="de-DE" sz="1700" dirty="0"/>
              <a:t>KfW-Sonderprogramme</a:t>
            </a:r>
          </a:p>
          <a:p>
            <a:pPr marL="287338" indent="-287338">
              <a:spcBef>
                <a:spcPts val="0"/>
              </a:spcBef>
              <a:defRPr/>
            </a:pPr>
            <a:endParaRPr lang="de-DE" sz="1700" dirty="0"/>
          </a:p>
          <a:p>
            <a:pPr marL="287338" indent="-287338">
              <a:spcBef>
                <a:spcPts val="0"/>
              </a:spcBef>
              <a:defRPr/>
            </a:pPr>
            <a:r>
              <a:rPr lang="de-DE" sz="1700" dirty="0"/>
              <a:t>KfW-Unternehmerkredite für Bestandsunternehmen</a:t>
            </a:r>
          </a:p>
          <a:p>
            <a:pPr marL="287338" indent="-287338">
              <a:spcBef>
                <a:spcPts val="0"/>
              </a:spcBef>
              <a:defRPr/>
            </a:pPr>
            <a:r>
              <a:rPr lang="de-DE" sz="1700" dirty="0"/>
              <a:t>ERP-Gründerkredite für junge Unternehmen unter 5 Jahren</a:t>
            </a:r>
          </a:p>
          <a:p>
            <a:pPr marL="287338" indent="-287338">
              <a:spcBef>
                <a:spcPts val="0"/>
              </a:spcBef>
              <a:defRPr/>
            </a:pPr>
            <a:r>
              <a:rPr lang="de-DE" sz="1700" dirty="0"/>
              <a:t>Erhöhung der Haftungsfreistellung durch die KfW auf bis zu 90%</a:t>
            </a:r>
          </a:p>
          <a:p>
            <a:pPr marL="287338" indent="-287338">
              <a:spcBef>
                <a:spcPts val="0"/>
              </a:spcBef>
              <a:defRPr/>
            </a:pPr>
            <a:r>
              <a:rPr lang="de-DE" sz="1700" dirty="0"/>
              <a:t>KfW-Schnellkredite für den Mittelstand (mehr als 10 Beschäftigte):</a:t>
            </a:r>
          </a:p>
          <a:p>
            <a:pPr marL="287338" indent="-287338">
              <a:spcBef>
                <a:spcPts val="0"/>
              </a:spcBef>
              <a:defRPr/>
            </a:pPr>
            <a:r>
              <a:rPr lang="de-DE" sz="1700" dirty="0"/>
              <a:t>     Zinssatz 3 % , Laufzeit 10 Jahre</a:t>
            </a:r>
          </a:p>
          <a:p>
            <a:pPr marL="287338" indent="-287338">
              <a:spcBef>
                <a:spcPts val="0"/>
              </a:spcBef>
              <a:defRPr/>
            </a:pPr>
            <a:r>
              <a:rPr lang="de-DE" sz="1700" dirty="0"/>
              <a:t>     Haftungsfreistellung durch die KfW zu 100%</a:t>
            </a:r>
          </a:p>
          <a:p>
            <a:pPr marL="287338" indent="-287338">
              <a:spcBef>
                <a:spcPts val="0"/>
              </a:spcBef>
              <a:defRPr/>
            </a:pPr>
            <a:r>
              <a:rPr lang="de-DE" sz="1700" dirty="0"/>
              <a:t>     Voraussetzung geordnete wirtschaftliche Verhältnisse zum 31.12.2019 </a:t>
            </a:r>
          </a:p>
          <a:p>
            <a:pPr marL="287338" indent="-287338">
              <a:spcBef>
                <a:spcPts val="0"/>
              </a:spcBef>
              <a:defRPr/>
            </a:pPr>
            <a:r>
              <a:rPr lang="de-DE" sz="1700" dirty="0"/>
              <a:t>     aktuelle Zahlungsrückstände von mehr als 30 Tagen und Stundungs-    </a:t>
            </a:r>
          </a:p>
          <a:p>
            <a:pPr marL="287338" indent="-287338">
              <a:spcBef>
                <a:spcPts val="0"/>
              </a:spcBef>
              <a:defRPr/>
            </a:pPr>
            <a:r>
              <a:rPr lang="de-DE" sz="1700" dirty="0"/>
              <a:t>     </a:t>
            </a:r>
            <a:r>
              <a:rPr lang="de-DE" sz="1700" dirty="0" err="1"/>
              <a:t>vereinbarungen</a:t>
            </a:r>
            <a:r>
              <a:rPr lang="de-DE" sz="1700" dirty="0"/>
              <a:t> können schädlich sein</a:t>
            </a:r>
          </a:p>
          <a:p>
            <a:pPr marL="287338" indent="-287338">
              <a:spcBef>
                <a:spcPts val="0"/>
              </a:spcBef>
              <a:defRPr/>
            </a:pPr>
            <a:r>
              <a:rPr lang="de-DE" sz="1700" dirty="0"/>
              <a:t>Keine Risikoprüfung bei Krediten bis zu EUR 3 Mio., vereinfachte Risikoprüfung bei Darlehen bis zu EUR 10 Mio.</a:t>
            </a:r>
          </a:p>
          <a:p>
            <a:pPr marL="287338" indent="-287338">
              <a:spcBef>
                <a:spcPts val="0"/>
              </a:spcBef>
              <a:defRPr/>
            </a:pPr>
            <a:r>
              <a:rPr lang="de-DE" sz="1700" dirty="0"/>
              <a:t>Antragstellung über die Hausbank</a:t>
            </a:r>
          </a:p>
          <a:p>
            <a:pPr marL="0" indent="0">
              <a:spcBef>
                <a:spcPts val="0"/>
              </a:spcBef>
              <a:buNone/>
              <a:defRPr/>
            </a:pPr>
            <a:endParaRPr lang="de-DE" sz="1700" dirty="0"/>
          </a:p>
        </p:txBody>
      </p:sp>
      <p:sp>
        <p:nvSpPr>
          <p:cNvPr id="15" name="Foliennummernplatzhalter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F6381-DD68-4803-8F56-CA318E1DEF63}" type="slidenum">
              <a:rPr kumimoji="0" lang="de-DE" sz="1200" b="0" i="0" u="none" strike="noStrike" kern="1200" cap="none" spc="0" normalizeH="0" baseline="0" noProof="0" smtClean="0">
                <a:ln>
                  <a:noFill/>
                </a:ln>
                <a:solidFill>
                  <a:prstClr val="black">
                    <a:lumMod val="50000"/>
                    <a:lumOff val="50000"/>
                  </a:prstClr>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lumMod val="50000"/>
                  <a:lumOff val="50000"/>
                </a:prstClr>
              </a:solidFill>
              <a:effectLst/>
              <a:uLnTx/>
              <a:uFillTx/>
              <a:latin typeface="Calibri" pitchFamily="34" charset="0"/>
              <a:ea typeface="+mn-ea"/>
              <a:cs typeface="Calibri" pitchFamily="34" charset="0"/>
            </a:endParaRPr>
          </a:p>
        </p:txBody>
      </p:sp>
      <p:sp>
        <p:nvSpPr>
          <p:cNvPr id="2" name="Titel 1"/>
          <p:cNvSpPr>
            <a:spLocks noGrp="1"/>
          </p:cNvSpPr>
          <p:nvPr>
            <p:ph type="title"/>
          </p:nvPr>
        </p:nvSpPr>
        <p:spPr>
          <a:xfrm>
            <a:off x="323528" y="476671"/>
            <a:ext cx="8056473" cy="432048"/>
          </a:xfrm>
        </p:spPr>
        <p:txBody>
          <a:bodyPr>
            <a:normAutofit fontScale="90000"/>
          </a:bodyPr>
          <a:lstStyle/>
          <a:p>
            <a:r>
              <a:rPr lang="de-DE" dirty="0"/>
              <a:t>Staatliche Corona-Soforthilfen </a:t>
            </a:r>
          </a:p>
        </p:txBody>
      </p:sp>
    </p:spTree>
    <p:extLst>
      <p:ext uri="{BB962C8B-B14F-4D97-AF65-F5344CB8AC3E}">
        <p14:creationId xmlns:p14="http://schemas.microsoft.com/office/powerpoint/2010/main" val="9969839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idx="1"/>
          </p:nvPr>
        </p:nvSpPr>
        <p:spPr>
          <a:xfrm>
            <a:off x="323528" y="1087468"/>
            <a:ext cx="7912457" cy="5182034"/>
          </a:xfrm>
        </p:spPr>
        <p:txBody>
          <a:bodyPr>
            <a:normAutofit/>
          </a:bodyPr>
          <a:lstStyle/>
          <a:p>
            <a:pPr marL="287338" indent="-287338">
              <a:spcBef>
                <a:spcPts val="0"/>
              </a:spcBef>
              <a:defRPr/>
            </a:pPr>
            <a:endParaRPr lang="de-DE" sz="1700" dirty="0"/>
          </a:p>
          <a:p>
            <a:pPr marL="0" indent="0">
              <a:spcBef>
                <a:spcPts val="0"/>
              </a:spcBef>
              <a:buNone/>
              <a:defRPr/>
            </a:pPr>
            <a:r>
              <a:rPr lang="de-DE" sz="1700" dirty="0"/>
              <a:t>Verdienstausfall nach dem Infektionsschutzgesetz (IfSG)</a:t>
            </a:r>
          </a:p>
          <a:p>
            <a:pPr marL="287338" indent="-287338">
              <a:spcBef>
                <a:spcPts val="0"/>
              </a:spcBef>
              <a:defRPr/>
            </a:pPr>
            <a:endParaRPr lang="de-DE" sz="1700" dirty="0"/>
          </a:p>
          <a:p>
            <a:pPr marL="287338" indent="-287338">
              <a:spcBef>
                <a:spcPts val="0"/>
              </a:spcBef>
              <a:defRPr/>
            </a:pPr>
            <a:r>
              <a:rPr lang="de-DE" sz="1700" dirty="0"/>
              <a:t>Antragsberechtigt sind mit dem Corona-Virus Infizierte und Verdachtsfälle unter behördlicher Quarantäne</a:t>
            </a:r>
          </a:p>
          <a:p>
            <a:pPr marL="287338" indent="-287338">
              <a:spcBef>
                <a:spcPts val="0"/>
              </a:spcBef>
              <a:defRPr/>
            </a:pPr>
            <a:r>
              <a:rPr lang="de-DE" sz="1700" dirty="0"/>
              <a:t>Tätigkeitsverbot muss behördlich festgestellt werden durch einen offiziellen Bescheid</a:t>
            </a:r>
          </a:p>
          <a:p>
            <a:pPr marL="287338" indent="-287338">
              <a:spcBef>
                <a:spcPts val="0"/>
              </a:spcBef>
              <a:defRPr/>
            </a:pPr>
            <a:r>
              <a:rPr lang="de-DE" sz="1700" dirty="0"/>
              <a:t>Bei AN Verdienstausfall für die ersten 6 Wochen in voller Höhe, danach in Höhe des Krankengeldes</a:t>
            </a:r>
          </a:p>
          <a:p>
            <a:pPr marL="287338" indent="-287338">
              <a:spcBef>
                <a:spcPts val="0"/>
              </a:spcBef>
              <a:defRPr/>
            </a:pPr>
            <a:r>
              <a:rPr lang="de-DE" sz="1700" dirty="0"/>
              <a:t>AG hat für die Dauer des Arbeitsverhältnisses, längstens für sechs Wochen, die Entschädigung auszuzahlen.</a:t>
            </a:r>
          </a:p>
          <a:p>
            <a:pPr marL="287338" indent="-287338">
              <a:spcBef>
                <a:spcPts val="0"/>
              </a:spcBef>
              <a:defRPr/>
            </a:pPr>
            <a:r>
              <a:rPr lang="de-DE" sz="1700" dirty="0"/>
              <a:t>Antrag auf Erstattung über die Landesämter für soziale Dienste in den einzelnen Bundesländern</a:t>
            </a:r>
          </a:p>
          <a:p>
            <a:pPr marL="287338" indent="-287338">
              <a:spcBef>
                <a:spcPts val="0"/>
              </a:spcBef>
              <a:defRPr/>
            </a:pPr>
            <a:r>
              <a:rPr lang="de-DE" sz="1700" dirty="0"/>
              <a:t>Bei Unternehmern beträgt der Verdienstausfall 1/12 des Jahreseinkommens, ggfs. Ersatz der nicht gedeckten Betriebsausgaben</a:t>
            </a:r>
          </a:p>
        </p:txBody>
      </p:sp>
      <p:sp>
        <p:nvSpPr>
          <p:cNvPr id="15" name="Foliennummernplatzhalter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F6381-DD68-4803-8F56-CA318E1DEF63}" type="slidenum">
              <a:rPr kumimoji="0" lang="de-DE" sz="1200" b="0" i="0" u="none" strike="noStrike" kern="1200" cap="none" spc="0" normalizeH="0" baseline="0" noProof="0" smtClean="0">
                <a:ln>
                  <a:noFill/>
                </a:ln>
                <a:solidFill>
                  <a:prstClr val="black">
                    <a:lumMod val="50000"/>
                    <a:lumOff val="50000"/>
                  </a:prstClr>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lumMod val="50000"/>
                  <a:lumOff val="50000"/>
                </a:prstClr>
              </a:solidFill>
              <a:effectLst/>
              <a:uLnTx/>
              <a:uFillTx/>
              <a:latin typeface="Calibri" pitchFamily="34" charset="0"/>
              <a:ea typeface="+mn-ea"/>
              <a:cs typeface="Calibri" pitchFamily="34" charset="0"/>
            </a:endParaRPr>
          </a:p>
        </p:txBody>
      </p:sp>
      <p:sp>
        <p:nvSpPr>
          <p:cNvPr id="2" name="Titel 1"/>
          <p:cNvSpPr>
            <a:spLocks noGrp="1"/>
          </p:cNvSpPr>
          <p:nvPr>
            <p:ph type="title"/>
          </p:nvPr>
        </p:nvSpPr>
        <p:spPr>
          <a:xfrm>
            <a:off x="323528" y="476671"/>
            <a:ext cx="8056473" cy="432048"/>
          </a:xfrm>
        </p:spPr>
        <p:txBody>
          <a:bodyPr>
            <a:normAutofit fontScale="90000"/>
          </a:bodyPr>
          <a:lstStyle/>
          <a:p>
            <a:r>
              <a:rPr lang="de-DE" dirty="0"/>
              <a:t>Staatliche Corona-Soforthilfen </a:t>
            </a:r>
          </a:p>
        </p:txBody>
      </p:sp>
    </p:spTree>
    <p:extLst>
      <p:ext uri="{BB962C8B-B14F-4D97-AF65-F5344CB8AC3E}">
        <p14:creationId xmlns:p14="http://schemas.microsoft.com/office/powerpoint/2010/main" val="214952838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umsplatzhalter 14"/>
          <p:cNvSpPr>
            <a:spLocks noGrp="1"/>
          </p:cNvSpPr>
          <p:nvPr>
            <p:ph type="dt" sz="half" idx="2"/>
          </p:nvPr>
        </p:nvSpPr>
        <p:spPr/>
        <p:txBody>
          <a:bodyPr/>
          <a:lstStyle/>
          <a:p>
            <a:fld id="{E3627D7E-52B3-4610-952C-F509A9E114E9}" type="datetime1">
              <a:rPr lang="de-DE" smtClean="0"/>
              <a:t>09.04.2020</a:t>
            </a:fld>
            <a:endParaRPr lang="de-DE" dirty="0"/>
          </a:p>
        </p:txBody>
      </p:sp>
      <p:sp>
        <p:nvSpPr>
          <p:cNvPr id="17" name="Foliennummernplatzhalter 16"/>
          <p:cNvSpPr>
            <a:spLocks noGrp="1"/>
          </p:cNvSpPr>
          <p:nvPr>
            <p:ph type="sldNum" sz="quarter" idx="4"/>
          </p:nvPr>
        </p:nvSpPr>
        <p:spPr/>
        <p:txBody>
          <a:bodyPr/>
          <a:lstStyle/>
          <a:p>
            <a:fld id="{7FDD33BD-D6F1-F240-8882-9109DB55284B}" type="slidenum">
              <a:rPr lang="de-DE" smtClean="0"/>
              <a:t>19</a:t>
            </a:fld>
            <a:endParaRPr lang="de-DE"/>
          </a:p>
        </p:txBody>
      </p:sp>
      <p:sp>
        <p:nvSpPr>
          <p:cNvPr id="3" name="Rechteck 2"/>
          <p:cNvSpPr/>
          <p:nvPr/>
        </p:nvSpPr>
        <p:spPr>
          <a:xfrm>
            <a:off x="457200" y="1701800"/>
            <a:ext cx="576000" cy="57606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1</a:t>
            </a:r>
            <a:endParaRPr lang="de-DE" dirty="0">
              <a:solidFill>
                <a:srgbClr val="8AAEC1"/>
              </a:solidFill>
              <a:latin typeface="Helvetica"/>
              <a:cs typeface="Helvetica"/>
            </a:endParaRPr>
          </a:p>
        </p:txBody>
      </p:sp>
      <p:sp>
        <p:nvSpPr>
          <p:cNvPr id="4" name="Rechteck 3"/>
          <p:cNvSpPr/>
          <p:nvPr/>
        </p:nvSpPr>
        <p:spPr>
          <a:xfrm>
            <a:off x="457200" y="2420888"/>
            <a:ext cx="576000" cy="576064"/>
          </a:xfrm>
          <a:prstGeom prst="rect">
            <a:avLst/>
          </a:prstGeom>
          <a:solidFill>
            <a:srgbClr val="8AAEC1"/>
          </a:solidFill>
          <a:ln>
            <a:solidFill>
              <a:srgbClr val="8AAEC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smtClean="0">
                <a:latin typeface="Helvetica"/>
                <a:cs typeface="Helvetica"/>
              </a:rPr>
              <a:t>2</a:t>
            </a:r>
            <a:endParaRPr lang="de-DE" b="1" dirty="0">
              <a:latin typeface="Helvetica"/>
              <a:cs typeface="Helvetica"/>
            </a:endParaRPr>
          </a:p>
        </p:txBody>
      </p:sp>
      <p:sp>
        <p:nvSpPr>
          <p:cNvPr id="5" name="Rechteck 4"/>
          <p:cNvSpPr/>
          <p:nvPr/>
        </p:nvSpPr>
        <p:spPr>
          <a:xfrm>
            <a:off x="457200" y="3140968"/>
            <a:ext cx="5760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3</a:t>
            </a:r>
            <a:endParaRPr lang="de-DE" dirty="0">
              <a:solidFill>
                <a:srgbClr val="8AAEC1"/>
              </a:solidFill>
              <a:latin typeface="Helvetica"/>
              <a:cs typeface="Helvetica"/>
            </a:endParaRPr>
          </a:p>
        </p:txBody>
      </p:sp>
      <p:sp>
        <p:nvSpPr>
          <p:cNvPr id="6" name="Rechteck 5"/>
          <p:cNvSpPr/>
          <p:nvPr/>
        </p:nvSpPr>
        <p:spPr>
          <a:xfrm>
            <a:off x="467544" y="3861048"/>
            <a:ext cx="5760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4</a:t>
            </a:r>
            <a:endParaRPr lang="de-DE" dirty="0">
              <a:solidFill>
                <a:srgbClr val="8AAEC1"/>
              </a:solidFill>
              <a:latin typeface="Helvetica"/>
              <a:cs typeface="Helvetica"/>
            </a:endParaRPr>
          </a:p>
        </p:txBody>
      </p:sp>
      <p:sp>
        <p:nvSpPr>
          <p:cNvPr id="7" name="Rechteck 6"/>
          <p:cNvSpPr/>
          <p:nvPr/>
        </p:nvSpPr>
        <p:spPr>
          <a:xfrm>
            <a:off x="467544" y="4581128"/>
            <a:ext cx="5760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5</a:t>
            </a:r>
            <a:endParaRPr lang="de-DE" dirty="0">
              <a:solidFill>
                <a:srgbClr val="8AAEC1"/>
              </a:solidFill>
              <a:latin typeface="Helvetica"/>
              <a:cs typeface="Helvetica"/>
            </a:endParaRPr>
          </a:p>
        </p:txBody>
      </p:sp>
      <p:sp>
        <p:nvSpPr>
          <p:cNvPr id="8" name="Rechteck 7"/>
          <p:cNvSpPr/>
          <p:nvPr/>
        </p:nvSpPr>
        <p:spPr>
          <a:xfrm>
            <a:off x="1185600" y="1701800"/>
            <a:ext cx="7539300" cy="57606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smtClean="0">
                <a:solidFill>
                  <a:srgbClr val="8AAEC1"/>
                </a:solidFill>
                <a:latin typeface="Helvetica"/>
                <a:cs typeface="Helvetica"/>
              </a:rPr>
              <a:t>Einleitung</a:t>
            </a:r>
            <a:endParaRPr lang="de-DE" dirty="0">
              <a:solidFill>
                <a:srgbClr val="8AAEC1"/>
              </a:solidFill>
              <a:latin typeface="Helvetica"/>
              <a:cs typeface="Helvetica"/>
            </a:endParaRPr>
          </a:p>
        </p:txBody>
      </p:sp>
      <p:sp>
        <p:nvSpPr>
          <p:cNvPr id="9" name="Rechteck 8"/>
          <p:cNvSpPr/>
          <p:nvPr/>
        </p:nvSpPr>
        <p:spPr>
          <a:xfrm>
            <a:off x="467608" y="5301208"/>
            <a:ext cx="5760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6</a:t>
            </a:r>
            <a:endParaRPr lang="de-DE" dirty="0">
              <a:solidFill>
                <a:srgbClr val="8AAEC1"/>
              </a:solidFill>
              <a:latin typeface="Helvetica"/>
              <a:cs typeface="Helvetica"/>
            </a:endParaRPr>
          </a:p>
        </p:txBody>
      </p:sp>
      <p:sp>
        <p:nvSpPr>
          <p:cNvPr id="10" name="Rechteck 9"/>
          <p:cNvSpPr/>
          <p:nvPr/>
        </p:nvSpPr>
        <p:spPr>
          <a:xfrm>
            <a:off x="1185600" y="2420888"/>
            <a:ext cx="7539300" cy="576064"/>
          </a:xfrm>
          <a:prstGeom prst="rect">
            <a:avLst/>
          </a:prstGeom>
          <a:solidFill>
            <a:srgbClr val="8AAEC1"/>
          </a:solidFill>
          <a:ln>
            <a:solidFill>
              <a:srgbClr val="8AAEC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b="1" dirty="0">
                <a:latin typeface="Helvetica"/>
                <a:cs typeface="Helvetica"/>
              </a:rPr>
              <a:t>Staatliche </a:t>
            </a:r>
            <a:r>
              <a:rPr lang="de-DE" b="1" dirty="0" smtClean="0">
                <a:latin typeface="Helvetica"/>
                <a:cs typeface="Helvetica"/>
              </a:rPr>
              <a:t>Fördermaßnahmen</a:t>
            </a:r>
            <a:endParaRPr lang="de-DE" b="1" dirty="0">
              <a:latin typeface="Helvetica"/>
              <a:cs typeface="Helvetica"/>
            </a:endParaRPr>
          </a:p>
        </p:txBody>
      </p:sp>
      <p:sp>
        <p:nvSpPr>
          <p:cNvPr id="11" name="Rechteck 10"/>
          <p:cNvSpPr/>
          <p:nvPr/>
        </p:nvSpPr>
        <p:spPr>
          <a:xfrm>
            <a:off x="1185600" y="3145568"/>
            <a:ext cx="75393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chemeClr val="accent1"/>
                </a:solidFill>
                <a:latin typeface="Helvetica"/>
                <a:cs typeface="Helvetica"/>
              </a:rPr>
              <a:t>Aktuelle gesetzgeberische </a:t>
            </a:r>
            <a:r>
              <a:rPr lang="de-DE" dirty="0" smtClean="0">
                <a:solidFill>
                  <a:schemeClr val="accent1"/>
                </a:solidFill>
                <a:latin typeface="Helvetica"/>
                <a:cs typeface="Helvetica"/>
              </a:rPr>
              <a:t>Änderungen</a:t>
            </a:r>
            <a:endParaRPr lang="de-DE" dirty="0">
              <a:solidFill>
                <a:schemeClr val="accent1"/>
              </a:solidFill>
              <a:latin typeface="Helvetica"/>
              <a:cs typeface="Helvetica"/>
            </a:endParaRPr>
          </a:p>
        </p:txBody>
      </p:sp>
      <p:sp>
        <p:nvSpPr>
          <p:cNvPr id="12" name="Rechteck 11"/>
          <p:cNvSpPr/>
          <p:nvPr/>
        </p:nvSpPr>
        <p:spPr>
          <a:xfrm>
            <a:off x="1185600" y="3870248"/>
            <a:ext cx="75393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rgbClr val="8AAEC1"/>
                </a:solidFill>
                <a:latin typeface="Helvetica"/>
                <a:cs typeface="Helvetica"/>
              </a:rPr>
              <a:t>Insolvenzrechtliche Änderungen (</a:t>
            </a:r>
            <a:r>
              <a:rPr lang="de-DE" dirty="0" err="1">
                <a:solidFill>
                  <a:srgbClr val="8AAEC1"/>
                </a:solidFill>
                <a:latin typeface="Helvetica"/>
                <a:cs typeface="Helvetica"/>
              </a:rPr>
              <a:t>COVInsAG</a:t>
            </a:r>
            <a:r>
              <a:rPr lang="de-DE" dirty="0">
                <a:solidFill>
                  <a:srgbClr val="8AAEC1"/>
                </a:solidFill>
                <a:latin typeface="Helvetica"/>
                <a:cs typeface="Helvetica"/>
              </a:rPr>
              <a:t>)</a:t>
            </a:r>
          </a:p>
        </p:txBody>
      </p:sp>
      <p:sp>
        <p:nvSpPr>
          <p:cNvPr id="13" name="Rechteck 12"/>
          <p:cNvSpPr/>
          <p:nvPr/>
        </p:nvSpPr>
        <p:spPr>
          <a:xfrm>
            <a:off x="1185600" y="4594928"/>
            <a:ext cx="75393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rgbClr val="8AAEC1"/>
                </a:solidFill>
                <a:latin typeface="Helvetica"/>
                <a:cs typeface="Helvetica"/>
              </a:rPr>
              <a:t>Handlungsempfehlungen für Berater</a:t>
            </a:r>
          </a:p>
        </p:txBody>
      </p:sp>
      <p:sp>
        <p:nvSpPr>
          <p:cNvPr id="14" name="Rechteck 13"/>
          <p:cNvSpPr/>
          <p:nvPr/>
        </p:nvSpPr>
        <p:spPr>
          <a:xfrm>
            <a:off x="1185600" y="5301208"/>
            <a:ext cx="75393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smtClean="0">
                <a:solidFill>
                  <a:srgbClr val="8AAEC1"/>
                </a:solidFill>
                <a:latin typeface="Helvetica"/>
                <a:cs typeface="Helvetica"/>
              </a:rPr>
              <a:t>Sonstiges/Fragen</a:t>
            </a:r>
            <a:endParaRPr lang="de-DE" dirty="0">
              <a:solidFill>
                <a:srgbClr val="8AAEC1"/>
              </a:solidFill>
              <a:latin typeface="Helvetica"/>
              <a:cs typeface="Helvetica"/>
            </a:endParaRPr>
          </a:p>
        </p:txBody>
      </p:sp>
      <p:sp>
        <p:nvSpPr>
          <p:cNvPr id="18"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a:t>Dr. Arno Doebert</a:t>
            </a:r>
          </a:p>
        </p:txBody>
      </p:sp>
      <p:sp>
        <p:nvSpPr>
          <p:cNvPr id="19" name="Titel 18"/>
          <p:cNvSpPr>
            <a:spLocks noGrp="1"/>
          </p:cNvSpPr>
          <p:nvPr>
            <p:ph type="title"/>
          </p:nvPr>
        </p:nvSpPr>
        <p:spPr/>
        <p:txBody>
          <a:bodyPr/>
          <a:lstStyle/>
          <a:p>
            <a:endParaRPr lang="de-DE"/>
          </a:p>
        </p:txBody>
      </p:sp>
    </p:spTree>
    <p:extLst>
      <p:ext uri="{BB962C8B-B14F-4D97-AF65-F5344CB8AC3E}">
        <p14:creationId xmlns:p14="http://schemas.microsoft.com/office/powerpoint/2010/main" val="121075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Gliederung</a:t>
            </a:r>
            <a:endParaRPr lang="de-DE" dirty="0"/>
          </a:p>
        </p:txBody>
      </p:sp>
      <p:sp>
        <p:nvSpPr>
          <p:cNvPr id="3" name="Rechteck 2"/>
          <p:cNvSpPr/>
          <p:nvPr/>
        </p:nvSpPr>
        <p:spPr>
          <a:xfrm>
            <a:off x="457200" y="1701800"/>
            <a:ext cx="576000" cy="576064"/>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smtClean="0">
                <a:latin typeface="Helvetica"/>
                <a:cs typeface="Helvetica"/>
              </a:rPr>
              <a:t>1</a:t>
            </a:r>
            <a:endParaRPr lang="de-DE" b="1" dirty="0">
              <a:latin typeface="Helvetica"/>
              <a:cs typeface="Helvetica"/>
            </a:endParaRPr>
          </a:p>
        </p:txBody>
      </p:sp>
      <p:sp>
        <p:nvSpPr>
          <p:cNvPr id="4" name="Rechteck 3"/>
          <p:cNvSpPr/>
          <p:nvPr/>
        </p:nvSpPr>
        <p:spPr>
          <a:xfrm>
            <a:off x="457200" y="2420888"/>
            <a:ext cx="5760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chemeClr val="accent1"/>
                </a:solidFill>
                <a:latin typeface="Helvetica"/>
                <a:cs typeface="Helvetica"/>
              </a:rPr>
              <a:t>2</a:t>
            </a:r>
            <a:endParaRPr lang="de-DE" dirty="0">
              <a:solidFill>
                <a:schemeClr val="accent1"/>
              </a:solidFill>
              <a:latin typeface="Helvetica"/>
              <a:cs typeface="Helvetica"/>
            </a:endParaRPr>
          </a:p>
        </p:txBody>
      </p:sp>
      <p:sp>
        <p:nvSpPr>
          <p:cNvPr id="5" name="Rechteck 4"/>
          <p:cNvSpPr/>
          <p:nvPr/>
        </p:nvSpPr>
        <p:spPr>
          <a:xfrm>
            <a:off x="457200" y="3140968"/>
            <a:ext cx="5760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chemeClr val="accent1"/>
                </a:solidFill>
                <a:latin typeface="Helvetica"/>
                <a:cs typeface="Helvetica"/>
              </a:rPr>
              <a:t>3</a:t>
            </a:r>
            <a:endParaRPr lang="de-DE" dirty="0">
              <a:solidFill>
                <a:schemeClr val="accent1"/>
              </a:solidFill>
              <a:latin typeface="Helvetica"/>
              <a:cs typeface="Helvetica"/>
            </a:endParaRPr>
          </a:p>
        </p:txBody>
      </p:sp>
      <p:sp>
        <p:nvSpPr>
          <p:cNvPr id="6" name="Rechteck 5"/>
          <p:cNvSpPr/>
          <p:nvPr/>
        </p:nvSpPr>
        <p:spPr>
          <a:xfrm>
            <a:off x="467544" y="3861048"/>
            <a:ext cx="5760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4</a:t>
            </a:r>
            <a:endParaRPr lang="de-DE" dirty="0">
              <a:solidFill>
                <a:srgbClr val="8AAEC1"/>
              </a:solidFill>
              <a:latin typeface="Helvetica"/>
              <a:cs typeface="Helvetica"/>
            </a:endParaRPr>
          </a:p>
        </p:txBody>
      </p:sp>
      <p:sp>
        <p:nvSpPr>
          <p:cNvPr id="7" name="Rechteck 6"/>
          <p:cNvSpPr/>
          <p:nvPr/>
        </p:nvSpPr>
        <p:spPr>
          <a:xfrm>
            <a:off x="467544" y="4581128"/>
            <a:ext cx="5760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5</a:t>
            </a:r>
            <a:endParaRPr lang="de-DE" dirty="0">
              <a:solidFill>
                <a:srgbClr val="8AAEC1"/>
              </a:solidFill>
              <a:latin typeface="Helvetica"/>
              <a:cs typeface="Helvetica"/>
            </a:endParaRPr>
          </a:p>
        </p:txBody>
      </p:sp>
      <p:sp>
        <p:nvSpPr>
          <p:cNvPr id="8" name="Rechteck 7"/>
          <p:cNvSpPr/>
          <p:nvPr/>
        </p:nvSpPr>
        <p:spPr>
          <a:xfrm>
            <a:off x="1185600" y="1701800"/>
            <a:ext cx="7539300" cy="576064"/>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b="1" dirty="0" smtClean="0">
                <a:latin typeface="Helvetica"/>
                <a:cs typeface="Helvetica"/>
              </a:rPr>
              <a:t>Einleitung</a:t>
            </a:r>
            <a:endParaRPr lang="de-DE" b="1" dirty="0">
              <a:latin typeface="Helvetica"/>
              <a:cs typeface="Helvetica"/>
            </a:endParaRPr>
          </a:p>
        </p:txBody>
      </p:sp>
      <p:sp>
        <p:nvSpPr>
          <p:cNvPr id="9" name="Rechteck 8"/>
          <p:cNvSpPr/>
          <p:nvPr/>
        </p:nvSpPr>
        <p:spPr>
          <a:xfrm>
            <a:off x="467608" y="5301208"/>
            <a:ext cx="5760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6</a:t>
            </a:r>
            <a:endParaRPr lang="de-DE" dirty="0">
              <a:solidFill>
                <a:srgbClr val="8AAEC1"/>
              </a:solidFill>
              <a:latin typeface="Helvetica"/>
              <a:cs typeface="Helvetica"/>
            </a:endParaRPr>
          </a:p>
        </p:txBody>
      </p:sp>
      <p:sp>
        <p:nvSpPr>
          <p:cNvPr id="10" name="Rechteck 9"/>
          <p:cNvSpPr/>
          <p:nvPr/>
        </p:nvSpPr>
        <p:spPr>
          <a:xfrm>
            <a:off x="1185600" y="2420888"/>
            <a:ext cx="75393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smtClean="0">
                <a:solidFill>
                  <a:schemeClr val="accent1"/>
                </a:solidFill>
                <a:latin typeface="Helvetica"/>
                <a:cs typeface="Helvetica"/>
              </a:rPr>
              <a:t>Staatliche Fördermaßnahmen</a:t>
            </a:r>
            <a:endParaRPr lang="de-DE" dirty="0">
              <a:solidFill>
                <a:schemeClr val="accent1"/>
              </a:solidFill>
              <a:latin typeface="Helvetica"/>
              <a:cs typeface="Helvetica"/>
            </a:endParaRPr>
          </a:p>
        </p:txBody>
      </p:sp>
      <p:sp>
        <p:nvSpPr>
          <p:cNvPr id="11" name="Rechteck 10"/>
          <p:cNvSpPr/>
          <p:nvPr/>
        </p:nvSpPr>
        <p:spPr>
          <a:xfrm>
            <a:off x="1185600" y="3151160"/>
            <a:ext cx="75393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smtClean="0">
                <a:solidFill>
                  <a:schemeClr val="accent1"/>
                </a:solidFill>
                <a:latin typeface="Helvetica"/>
                <a:cs typeface="Helvetica"/>
              </a:rPr>
              <a:t>Aktuelle gesetzgeberische Änderungen</a:t>
            </a:r>
            <a:endParaRPr lang="de-DE" dirty="0">
              <a:solidFill>
                <a:schemeClr val="accent1"/>
              </a:solidFill>
              <a:latin typeface="Helvetica"/>
              <a:cs typeface="Helvetica"/>
            </a:endParaRPr>
          </a:p>
        </p:txBody>
      </p:sp>
      <p:sp>
        <p:nvSpPr>
          <p:cNvPr id="12" name="Rechteck 11"/>
          <p:cNvSpPr/>
          <p:nvPr/>
        </p:nvSpPr>
        <p:spPr>
          <a:xfrm>
            <a:off x="1185600" y="3870248"/>
            <a:ext cx="75393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rgbClr val="8AAEC1"/>
                </a:solidFill>
                <a:latin typeface="Helvetica"/>
                <a:cs typeface="Helvetica"/>
              </a:rPr>
              <a:t>Insolvenzrechtliche Änderungen (</a:t>
            </a:r>
            <a:r>
              <a:rPr lang="de-DE" dirty="0" err="1">
                <a:solidFill>
                  <a:srgbClr val="8AAEC1"/>
                </a:solidFill>
                <a:latin typeface="Helvetica"/>
                <a:cs typeface="Helvetica"/>
              </a:rPr>
              <a:t>COVInsAG</a:t>
            </a:r>
            <a:r>
              <a:rPr lang="de-DE" dirty="0">
                <a:solidFill>
                  <a:srgbClr val="8AAEC1"/>
                </a:solidFill>
                <a:latin typeface="Helvetica"/>
                <a:cs typeface="Helvetica"/>
              </a:rPr>
              <a:t>)</a:t>
            </a:r>
          </a:p>
        </p:txBody>
      </p:sp>
      <p:sp>
        <p:nvSpPr>
          <p:cNvPr id="13" name="Rechteck 12"/>
          <p:cNvSpPr/>
          <p:nvPr/>
        </p:nvSpPr>
        <p:spPr>
          <a:xfrm>
            <a:off x="1185600" y="4594928"/>
            <a:ext cx="75393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smtClean="0">
                <a:solidFill>
                  <a:srgbClr val="8AAEC1"/>
                </a:solidFill>
                <a:latin typeface="Helvetica"/>
                <a:cs typeface="Helvetica"/>
              </a:rPr>
              <a:t>Handlungsempfehlungen für Berater</a:t>
            </a:r>
            <a:endParaRPr lang="de-DE" dirty="0">
              <a:solidFill>
                <a:srgbClr val="8AAEC1"/>
              </a:solidFill>
              <a:latin typeface="Helvetica"/>
              <a:cs typeface="Helvetica"/>
            </a:endParaRPr>
          </a:p>
        </p:txBody>
      </p:sp>
      <p:sp>
        <p:nvSpPr>
          <p:cNvPr id="14" name="Rechteck 13"/>
          <p:cNvSpPr/>
          <p:nvPr/>
        </p:nvSpPr>
        <p:spPr>
          <a:xfrm>
            <a:off x="1185600" y="5301208"/>
            <a:ext cx="75393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smtClean="0">
                <a:solidFill>
                  <a:srgbClr val="8AAEC1"/>
                </a:solidFill>
                <a:latin typeface="Helvetica"/>
                <a:cs typeface="Helvetica"/>
              </a:rPr>
              <a:t>Sonstiges/Fragen</a:t>
            </a:r>
            <a:endParaRPr lang="de-DE" dirty="0">
              <a:solidFill>
                <a:srgbClr val="8AAEC1"/>
              </a:solidFill>
              <a:latin typeface="Helvetica"/>
              <a:cs typeface="Helvetica"/>
            </a:endParaRPr>
          </a:p>
        </p:txBody>
      </p:sp>
      <p:sp>
        <p:nvSpPr>
          <p:cNvPr id="15" name="Datumsplatzhalter 14"/>
          <p:cNvSpPr>
            <a:spLocks noGrp="1"/>
          </p:cNvSpPr>
          <p:nvPr>
            <p:ph type="dt" sz="half" idx="2"/>
          </p:nvPr>
        </p:nvSpPr>
        <p:spPr>
          <a:xfrm>
            <a:off x="457200" y="6356350"/>
            <a:ext cx="1162472" cy="365125"/>
          </a:xfrm>
        </p:spPr>
        <p:txBody>
          <a:bodyPr/>
          <a:lstStyle/>
          <a:p>
            <a:fld id="{7A114C6B-BB17-462C-9BB3-908C80BAC988}" type="datetime1">
              <a:rPr lang="de-DE" smtClean="0"/>
              <a:t>09.04.2020</a:t>
            </a:fld>
            <a:endParaRPr lang="de-DE" dirty="0"/>
          </a:p>
        </p:txBody>
      </p:sp>
      <p:sp>
        <p:nvSpPr>
          <p:cNvPr id="17" name="Foliennummernplatzhalter 16"/>
          <p:cNvSpPr>
            <a:spLocks noGrp="1"/>
          </p:cNvSpPr>
          <p:nvPr>
            <p:ph type="sldNum" sz="quarter" idx="4"/>
          </p:nvPr>
        </p:nvSpPr>
        <p:spPr>
          <a:xfrm>
            <a:off x="8172400" y="6356350"/>
            <a:ext cx="514400" cy="365125"/>
          </a:xfrm>
        </p:spPr>
        <p:txBody>
          <a:bodyPr/>
          <a:lstStyle/>
          <a:p>
            <a:fld id="{7FDD33BD-D6F1-F240-8882-9109DB55284B}" type="slidenum">
              <a:rPr lang="de-DE" smtClean="0"/>
              <a:t>2</a:t>
            </a:fld>
            <a:endParaRPr lang="de-DE"/>
          </a:p>
        </p:txBody>
      </p:sp>
      <p:sp>
        <p:nvSpPr>
          <p:cNvPr id="19"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264300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Staatliche Hilfsmaßnahmen</a:t>
            </a:r>
            <a:endParaRPr lang="de-DE" dirty="0"/>
          </a:p>
        </p:txBody>
      </p:sp>
      <p:sp>
        <p:nvSpPr>
          <p:cNvPr id="4" name="Datumsplatzhalter 3"/>
          <p:cNvSpPr>
            <a:spLocks noGrp="1"/>
          </p:cNvSpPr>
          <p:nvPr>
            <p:ph type="dt" sz="half" idx="2"/>
          </p:nvPr>
        </p:nvSpPr>
        <p:spPr>
          <a:xfrm>
            <a:off x="457200" y="6356350"/>
            <a:ext cx="1162472" cy="365125"/>
          </a:xfrm>
        </p:spPr>
        <p:txBody>
          <a:bodyPr/>
          <a:lstStyle/>
          <a:p>
            <a:fld id="{FBD2A5B9-5A5D-4D14-8193-85AC3DED9B40}" type="datetime1">
              <a:rPr lang="de-DE" smtClean="0"/>
              <a:t>09.04.2020</a:t>
            </a:fld>
            <a:endParaRPr lang="de-DE" dirty="0"/>
          </a:p>
        </p:txBody>
      </p:sp>
      <p:sp>
        <p:nvSpPr>
          <p:cNvPr id="6" name="Foliennummernplatzhalter 5"/>
          <p:cNvSpPr>
            <a:spLocks noGrp="1"/>
          </p:cNvSpPr>
          <p:nvPr>
            <p:ph type="sldNum" sz="quarter" idx="4"/>
          </p:nvPr>
        </p:nvSpPr>
        <p:spPr>
          <a:xfrm>
            <a:off x="8172400" y="6356350"/>
            <a:ext cx="514400" cy="365125"/>
          </a:xfrm>
        </p:spPr>
        <p:txBody>
          <a:bodyPr/>
          <a:lstStyle/>
          <a:p>
            <a:fld id="{7FDD33BD-D6F1-F240-8882-9109DB55284B}" type="slidenum">
              <a:rPr lang="de-DE" smtClean="0"/>
              <a:t>20</a:t>
            </a:fld>
            <a:endParaRPr lang="de-DE"/>
          </a:p>
        </p:txBody>
      </p:sp>
      <p:sp>
        <p:nvSpPr>
          <p:cNvPr id="8"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a:t>Dr. Arno Doebert</a:t>
            </a:r>
          </a:p>
        </p:txBody>
      </p:sp>
      <p:sp>
        <p:nvSpPr>
          <p:cNvPr id="23" name="Abgerundetes Rechteck 22"/>
          <p:cNvSpPr/>
          <p:nvPr/>
        </p:nvSpPr>
        <p:spPr>
          <a:xfrm>
            <a:off x="2435858" y="3356992"/>
            <a:ext cx="4224660" cy="864096"/>
          </a:xfrm>
          <a:prstGeom prst="round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smtClean="0">
                <a:solidFill>
                  <a:schemeClr val="tx1"/>
                </a:solidFill>
                <a:latin typeface="Helvetica"/>
                <a:cs typeface="Helvetica"/>
              </a:rPr>
              <a:t>Kurzumfrage: Corona-Soforthilfen</a:t>
            </a:r>
            <a:endParaRPr lang="de-DE" dirty="0">
              <a:solidFill>
                <a:schemeClr val="tx1"/>
              </a:solidFill>
              <a:latin typeface="Helvetica"/>
              <a:cs typeface="Helvetica"/>
            </a:endParaRPr>
          </a:p>
        </p:txBody>
      </p:sp>
    </p:spTree>
    <p:extLst>
      <p:ext uri="{BB962C8B-B14F-4D97-AF65-F5344CB8AC3E}">
        <p14:creationId xmlns:p14="http://schemas.microsoft.com/office/powerpoint/2010/main" val="364536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Staatliche Hilfsmaßnahmen</a:t>
            </a:r>
            <a:endParaRPr lang="de-DE" dirty="0"/>
          </a:p>
        </p:txBody>
      </p:sp>
      <p:sp>
        <p:nvSpPr>
          <p:cNvPr id="4" name="Datumsplatzhalter 3"/>
          <p:cNvSpPr>
            <a:spLocks noGrp="1"/>
          </p:cNvSpPr>
          <p:nvPr>
            <p:ph type="dt" sz="half" idx="2"/>
          </p:nvPr>
        </p:nvSpPr>
        <p:spPr>
          <a:xfrm>
            <a:off x="457200" y="6356350"/>
            <a:ext cx="1162472" cy="365125"/>
          </a:xfrm>
        </p:spPr>
        <p:txBody>
          <a:bodyPr/>
          <a:lstStyle/>
          <a:p>
            <a:fld id="{FBD2A5B9-5A5D-4D14-8193-85AC3DED9B40}" type="datetime1">
              <a:rPr lang="de-DE" smtClean="0"/>
              <a:t>09.04.2020</a:t>
            </a:fld>
            <a:endParaRPr lang="de-DE" dirty="0"/>
          </a:p>
        </p:txBody>
      </p:sp>
      <p:sp>
        <p:nvSpPr>
          <p:cNvPr id="6" name="Foliennummernplatzhalter 5"/>
          <p:cNvSpPr>
            <a:spLocks noGrp="1"/>
          </p:cNvSpPr>
          <p:nvPr>
            <p:ph type="sldNum" sz="quarter" idx="4"/>
          </p:nvPr>
        </p:nvSpPr>
        <p:spPr>
          <a:xfrm>
            <a:off x="8172400" y="6356350"/>
            <a:ext cx="514400" cy="365125"/>
          </a:xfrm>
        </p:spPr>
        <p:txBody>
          <a:bodyPr/>
          <a:lstStyle/>
          <a:p>
            <a:fld id="{7FDD33BD-D6F1-F240-8882-9109DB55284B}" type="slidenum">
              <a:rPr lang="de-DE" smtClean="0"/>
              <a:t>21</a:t>
            </a:fld>
            <a:endParaRPr lang="de-DE"/>
          </a:p>
        </p:txBody>
      </p:sp>
      <p:sp>
        <p:nvSpPr>
          <p:cNvPr id="8"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a:t>Dr. Arno Doebert</a:t>
            </a:r>
          </a:p>
        </p:txBody>
      </p:sp>
      <p:sp>
        <p:nvSpPr>
          <p:cNvPr id="23" name="Abgerundetes Rechteck 22"/>
          <p:cNvSpPr/>
          <p:nvPr/>
        </p:nvSpPr>
        <p:spPr>
          <a:xfrm>
            <a:off x="2435858" y="3356992"/>
            <a:ext cx="4224660" cy="864096"/>
          </a:xfrm>
          <a:prstGeom prst="round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smtClean="0">
                <a:solidFill>
                  <a:schemeClr val="tx1"/>
                </a:solidFill>
                <a:latin typeface="Helvetica"/>
                <a:cs typeface="Helvetica"/>
              </a:rPr>
              <a:t>Kurzumfrage: KfW-Darlehen</a:t>
            </a:r>
            <a:endParaRPr lang="de-DE" dirty="0">
              <a:solidFill>
                <a:schemeClr val="tx1"/>
              </a:solidFill>
              <a:latin typeface="Helvetica"/>
              <a:cs typeface="Helvetica"/>
            </a:endParaRPr>
          </a:p>
        </p:txBody>
      </p:sp>
    </p:spTree>
    <p:extLst>
      <p:ext uri="{BB962C8B-B14F-4D97-AF65-F5344CB8AC3E}">
        <p14:creationId xmlns:p14="http://schemas.microsoft.com/office/powerpoint/2010/main" val="300503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Staatliche Hilfsmaßnahmen</a:t>
            </a:r>
            <a:endParaRPr lang="de-DE" dirty="0"/>
          </a:p>
        </p:txBody>
      </p:sp>
      <p:sp>
        <p:nvSpPr>
          <p:cNvPr id="4" name="Datumsplatzhalter 3"/>
          <p:cNvSpPr>
            <a:spLocks noGrp="1"/>
          </p:cNvSpPr>
          <p:nvPr>
            <p:ph type="dt" sz="half" idx="2"/>
          </p:nvPr>
        </p:nvSpPr>
        <p:spPr>
          <a:xfrm>
            <a:off x="457200" y="6356350"/>
            <a:ext cx="1162472" cy="365125"/>
          </a:xfrm>
        </p:spPr>
        <p:txBody>
          <a:bodyPr/>
          <a:lstStyle/>
          <a:p>
            <a:fld id="{FBD2A5B9-5A5D-4D14-8193-85AC3DED9B40}" type="datetime1">
              <a:rPr lang="de-DE" smtClean="0"/>
              <a:t>09.04.2020</a:t>
            </a:fld>
            <a:endParaRPr lang="de-DE" dirty="0"/>
          </a:p>
        </p:txBody>
      </p:sp>
      <p:sp>
        <p:nvSpPr>
          <p:cNvPr id="6" name="Foliennummernplatzhalter 5"/>
          <p:cNvSpPr>
            <a:spLocks noGrp="1"/>
          </p:cNvSpPr>
          <p:nvPr>
            <p:ph type="sldNum" sz="quarter" idx="4"/>
          </p:nvPr>
        </p:nvSpPr>
        <p:spPr>
          <a:xfrm>
            <a:off x="8172400" y="6356350"/>
            <a:ext cx="514400" cy="365125"/>
          </a:xfrm>
        </p:spPr>
        <p:txBody>
          <a:bodyPr/>
          <a:lstStyle/>
          <a:p>
            <a:fld id="{7FDD33BD-D6F1-F240-8882-9109DB55284B}" type="slidenum">
              <a:rPr lang="de-DE" smtClean="0"/>
              <a:t>22</a:t>
            </a:fld>
            <a:endParaRPr lang="de-DE"/>
          </a:p>
        </p:txBody>
      </p:sp>
      <p:sp>
        <p:nvSpPr>
          <p:cNvPr id="8"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a:t>Dr. Arno Doebert</a:t>
            </a:r>
          </a:p>
        </p:txBody>
      </p:sp>
      <p:sp>
        <p:nvSpPr>
          <p:cNvPr id="5" name="Textfeld 4"/>
          <p:cNvSpPr txBox="1"/>
          <p:nvPr/>
        </p:nvSpPr>
        <p:spPr>
          <a:xfrm>
            <a:off x="2350830" y="1835532"/>
            <a:ext cx="1082348" cy="369332"/>
          </a:xfrm>
          <a:prstGeom prst="rect">
            <a:avLst/>
          </a:prstGeom>
          <a:noFill/>
        </p:spPr>
        <p:txBody>
          <a:bodyPr wrap="none" rtlCol="0">
            <a:spAutoFit/>
          </a:bodyPr>
          <a:lstStyle/>
          <a:p>
            <a:r>
              <a:rPr lang="de-DE" dirty="0" smtClean="0">
                <a:latin typeface="Helvetica"/>
                <a:cs typeface="Helvetica"/>
              </a:rPr>
              <a:t>Mandant</a:t>
            </a:r>
            <a:endParaRPr lang="de-DE" dirty="0">
              <a:latin typeface="Helvetica"/>
              <a:cs typeface="Helvetica"/>
            </a:endParaRPr>
          </a:p>
        </p:txBody>
      </p:sp>
      <p:cxnSp>
        <p:nvCxnSpPr>
          <p:cNvPr id="9" name="Gerade Verbindung mit Pfeil 8"/>
          <p:cNvCxnSpPr/>
          <p:nvPr/>
        </p:nvCxnSpPr>
        <p:spPr>
          <a:xfrm flipH="1">
            <a:off x="1259632" y="2204864"/>
            <a:ext cx="1535980" cy="100811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 name="Gerade Verbindung mit Pfeil 9"/>
          <p:cNvCxnSpPr/>
          <p:nvPr/>
        </p:nvCxnSpPr>
        <p:spPr>
          <a:xfrm>
            <a:off x="3044404" y="2204864"/>
            <a:ext cx="1503784" cy="100811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2" name="Textfeld 11"/>
          <p:cNvSpPr txBox="1"/>
          <p:nvPr/>
        </p:nvSpPr>
        <p:spPr>
          <a:xfrm>
            <a:off x="118635" y="3356992"/>
            <a:ext cx="2785378" cy="646331"/>
          </a:xfrm>
          <a:prstGeom prst="rect">
            <a:avLst/>
          </a:prstGeom>
          <a:noFill/>
        </p:spPr>
        <p:txBody>
          <a:bodyPr wrap="square" rtlCol="0">
            <a:spAutoFit/>
          </a:bodyPr>
          <a:lstStyle/>
          <a:p>
            <a:r>
              <a:rPr lang="de-DE" dirty="0" smtClean="0">
                <a:latin typeface="Helvetica"/>
                <a:cs typeface="Helvetica"/>
              </a:rPr>
              <a:t>keine Zahlungsschwierigkeiten</a:t>
            </a:r>
            <a:endParaRPr lang="de-DE" dirty="0">
              <a:latin typeface="Helvetica"/>
              <a:cs typeface="Helvetica"/>
            </a:endParaRPr>
          </a:p>
        </p:txBody>
      </p:sp>
      <p:cxnSp>
        <p:nvCxnSpPr>
          <p:cNvPr id="14" name="Gerade Verbindung mit Pfeil 13"/>
          <p:cNvCxnSpPr/>
          <p:nvPr/>
        </p:nvCxnSpPr>
        <p:spPr>
          <a:xfrm>
            <a:off x="1259632" y="4149080"/>
            <a:ext cx="0" cy="158417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5" name="Textfeld 14"/>
          <p:cNvSpPr txBox="1"/>
          <p:nvPr/>
        </p:nvSpPr>
        <p:spPr>
          <a:xfrm>
            <a:off x="74005" y="5733256"/>
            <a:ext cx="2659702" cy="369332"/>
          </a:xfrm>
          <a:prstGeom prst="rect">
            <a:avLst/>
          </a:prstGeom>
          <a:noFill/>
        </p:spPr>
        <p:txBody>
          <a:bodyPr wrap="none" rtlCol="0">
            <a:spAutoFit/>
          </a:bodyPr>
          <a:lstStyle/>
          <a:p>
            <a:r>
              <a:rPr lang="de-DE" dirty="0" smtClean="0">
                <a:latin typeface="Helvetica"/>
                <a:cs typeface="Helvetica"/>
              </a:rPr>
              <a:t>Berechtigung für Hilfen?</a:t>
            </a:r>
            <a:endParaRPr lang="de-DE" dirty="0">
              <a:latin typeface="Helvetica"/>
              <a:cs typeface="Helvetica"/>
            </a:endParaRPr>
          </a:p>
        </p:txBody>
      </p:sp>
      <p:sp>
        <p:nvSpPr>
          <p:cNvPr id="16" name="Textfeld 15"/>
          <p:cNvSpPr txBox="1"/>
          <p:nvPr/>
        </p:nvSpPr>
        <p:spPr>
          <a:xfrm>
            <a:off x="3923928" y="3356992"/>
            <a:ext cx="2710999" cy="369332"/>
          </a:xfrm>
          <a:prstGeom prst="rect">
            <a:avLst/>
          </a:prstGeom>
          <a:noFill/>
        </p:spPr>
        <p:txBody>
          <a:bodyPr wrap="none" rtlCol="0">
            <a:spAutoFit/>
          </a:bodyPr>
          <a:lstStyle/>
          <a:p>
            <a:r>
              <a:rPr lang="de-DE" dirty="0" smtClean="0">
                <a:latin typeface="Helvetica"/>
                <a:cs typeface="Helvetica"/>
              </a:rPr>
              <a:t>Zahlungsschwierigkeiten</a:t>
            </a:r>
            <a:endParaRPr lang="de-DE" dirty="0">
              <a:latin typeface="Helvetica"/>
              <a:cs typeface="Helvetica"/>
            </a:endParaRPr>
          </a:p>
        </p:txBody>
      </p:sp>
      <p:cxnSp>
        <p:nvCxnSpPr>
          <p:cNvPr id="17" name="Gerade Verbindung mit Pfeil 16"/>
          <p:cNvCxnSpPr/>
          <p:nvPr/>
        </p:nvCxnSpPr>
        <p:spPr>
          <a:xfrm flipH="1">
            <a:off x="4227388" y="3864823"/>
            <a:ext cx="1535980" cy="100811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Gerade Verbindung mit Pfeil 17"/>
          <p:cNvCxnSpPr/>
          <p:nvPr/>
        </p:nvCxnSpPr>
        <p:spPr>
          <a:xfrm>
            <a:off x="6012160" y="3864823"/>
            <a:ext cx="1503784" cy="100811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9" name="Textfeld 18"/>
          <p:cNvSpPr txBox="1"/>
          <p:nvPr/>
        </p:nvSpPr>
        <p:spPr>
          <a:xfrm>
            <a:off x="6204372" y="5003884"/>
            <a:ext cx="2505814" cy="369332"/>
          </a:xfrm>
          <a:prstGeom prst="rect">
            <a:avLst/>
          </a:prstGeom>
          <a:noFill/>
        </p:spPr>
        <p:txBody>
          <a:bodyPr wrap="none" rtlCol="0">
            <a:spAutoFit/>
          </a:bodyPr>
          <a:lstStyle/>
          <a:p>
            <a:r>
              <a:rPr lang="de-DE" dirty="0" smtClean="0">
                <a:latin typeface="Helvetica"/>
                <a:cs typeface="Helvetica"/>
              </a:rPr>
              <a:t>Bereits am 31.12.2019</a:t>
            </a:r>
            <a:endParaRPr lang="de-DE" dirty="0">
              <a:latin typeface="Helvetica"/>
              <a:cs typeface="Helvetica"/>
            </a:endParaRPr>
          </a:p>
        </p:txBody>
      </p:sp>
      <p:sp>
        <p:nvSpPr>
          <p:cNvPr id="20" name="Textfeld 19"/>
          <p:cNvSpPr txBox="1"/>
          <p:nvPr/>
        </p:nvSpPr>
        <p:spPr>
          <a:xfrm>
            <a:off x="3044404" y="5003884"/>
            <a:ext cx="2837011" cy="646331"/>
          </a:xfrm>
          <a:prstGeom prst="rect">
            <a:avLst/>
          </a:prstGeom>
          <a:noFill/>
        </p:spPr>
        <p:txBody>
          <a:bodyPr wrap="square" rtlCol="0">
            <a:spAutoFit/>
          </a:bodyPr>
          <a:lstStyle/>
          <a:p>
            <a:r>
              <a:rPr lang="de-DE" dirty="0" smtClean="0">
                <a:latin typeface="Helvetica"/>
                <a:cs typeface="Helvetica"/>
              </a:rPr>
              <a:t>nach dem 01.01.2020 bzw. 01.03.2020</a:t>
            </a:r>
            <a:endParaRPr lang="de-DE" dirty="0">
              <a:latin typeface="Helvetica"/>
              <a:cs typeface="Helvetica"/>
            </a:endParaRPr>
          </a:p>
        </p:txBody>
      </p:sp>
      <p:sp>
        <p:nvSpPr>
          <p:cNvPr id="3" name="Textfeld 2"/>
          <p:cNvSpPr txBox="1"/>
          <p:nvPr/>
        </p:nvSpPr>
        <p:spPr>
          <a:xfrm>
            <a:off x="5905912" y="4823038"/>
            <a:ext cx="356188" cy="707886"/>
          </a:xfrm>
          <a:prstGeom prst="rect">
            <a:avLst/>
          </a:prstGeom>
          <a:noFill/>
        </p:spPr>
        <p:txBody>
          <a:bodyPr wrap="none" rtlCol="0">
            <a:spAutoFit/>
          </a:bodyPr>
          <a:lstStyle/>
          <a:p>
            <a:r>
              <a:rPr lang="de-DE" sz="4000" b="1" dirty="0" smtClean="0">
                <a:solidFill>
                  <a:schemeClr val="accent6"/>
                </a:solidFill>
                <a:latin typeface="Helvetica"/>
                <a:cs typeface="Helvetica"/>
              </a:rPr>
              <a:t>!</a:t>
            </a:r>
            <a:endParaRPr lang="de-DE" sz="4000" b="1" dirty="0">
              <a:solidFill>
                <a:schemeClr val="accent6"/>
              </a:solidFill>
              <a:latin typeface="Helvetica"/>
              <a:cs typeface="Helvetica"/>
            </a:endParaRPr>
          </a:p>
        </p:txBody>
      </p:sp>
      <p:sp>
        <p:nvSpPr>
          <p:cNvPr id="21" name="Textfeld 20"/>
          <p:cNvSpPr txBox="1"/>
          <p:nvPr/>
        </p:nvSpPr>
        <p:spPr>
          <a:xfrm>
            <a:off x="8686800" y="4834607"/>
            <a:ext cx="356188" cy="707886"/>
          </a:xfrm>
          <a:prstGeom prst="rect">
            <a:avLst/>
          </a:prstGeom>
          <a:noFill/>
        </p:spPr>
        <p:txBody>
          <a:bodyPr wrap="none" rtlCol="0">
            <a:spAutoFit/>
          </a:bodyPr>
          <a:lstStyle/>
          <a:p>
            <a:r>
              <a:rPr lang="de-DE" sz="4000" b="1" dirty="0" smtClean="0">
                <a:solidFill>
                  <a:schemeClr val="accent6"/>
                </a:solidFill>
                <a:latin typeface="Helvetica"/>
                <a:cs typeface="Helvetica"/>
              </a:rPr>
              <a:t>!</a:t>
            </a:r>
            <a:endParaRPr lang="de-DE" sz="4000" b="1" dirty="0">
              <a:solidFill>
                <a:schemeClr val="accent6"/>
              </a:solidFill>
              <a:latin typeface="Helvetica"/>
              <a:cs typeface="Helvetica"/>
            </a:endParaRPr>
          </a:p>
        </p:txBody>
      </p:sp>
    </p:spTree>
    <p:extLst>
      <p:ext uri="{BB962C8B-B14F-4D97-AF65-F5344CB8AC3E}">
        <p14:creationId xmlns:p14="http://schemas.microsoft.com/office/powerpoint/2010/main" val="404629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a:bodyPr>
          <a:lstStyle/>
          <a:p>
            <a:r>
              <a:rPr lang="de-DE" dirty="0" smtClean="0"/>
              <a:t>KfW-Sonderprogramme</a:t>
            </a:r>
          </a:p>
          <a:p>
            <a:r>
              <a:rPr lang="de-DE" dirty="0" smtClean="0"/>
              <a:t>Corona-Soforthilfen</a:t>
            </a:r>
          </a:p>
          <a:p>
            <a:r>
              <a:rPr lang="de-DE" dirty="0" smtClean="0"/>
              <a:t>Garantierahmen unter WSF</a:t>
            </a:r>
          </a:p>
          <a:p>
            <a:r>
              <a:rPr lang="de-DE" dirty="0" err="1" smtClean="0"/>
              <a:t>Rekapitalisierung</a:t>
            </a:r>
            <a:r>
              <a:rPr lang="de-DE" dirty="0" smtClean="0"/>
              <a:t> unter WSF</a:t>
            </a:r>
          </a:p>
          <a:p>
            <a:endParaRPr lang="de-DE" dirty="0" smtClean="0"/>
          </a:p>
          <a:p>
            <a:pPr marL="0" indent="0">
              <a:buNone/>
            </a:pPr>
            <a:endParaRPr lang="de-DE" dirty="0">
              <a:sym typeface="Wingdings" panose="05000000000000000000" pitchFamily="2" charset="2"/>
            </a:endParaRPr>
          </a:p>
          <a:p>
            <a:pPr marL="0" indent="0" algn="ctr">
              <a:buNone/>
            </a:pPr>
            <a:r>
              <a:rPr lang="de-DE" dirty="0" smtClean="0">
                <a:sym typeface="Wingdings" panose="05000000000000000000" pitchFamily="2" charset="2"/>
              </a:rPr>
              <a:t>Ausschlusskriterium: </a:t>
            </a:r>
          </a:p>
          <a:p>
            <a:pPr marL="0" indent="0" algn="ctr">
              <a:buNone/>
            </a:pPr>
            <a:r>
              <a:rPr lang="de-DE" dirty="0" smtClean="0">
                <a:sym typeface="Wingdings" panose="05000000000000000000" pitchFamily="2" charset="2"/>
              </a:rPr>
              <a:t>Unternehmen in Schwierigkeiten am 31.12.2019</a:t>
            </a:r>
            <a:endParaRPr lang="de-DE" dirty="0" smtClean="0"/>
          </a:p>
          <a:p>
            <a:pPr lvl="1"/>
            <a:endParaRPr lang="de-DE" sz="1800" dirty="0"/>
          </a:p>
          <a:p>
            <a:pPr marL="361950" lvl="1" indent="0">
              <a:buNone/>
            </a:pPr>
            <a:r>
              <a:rPr lang="de-DE" sz="1600" dirty="0" smtClean="0"/>
              <a:t>! Ausdrücklich kein Ausschluss für Förderung unternehmerischen Know-hows !</a:t>
            </a:r>
          </a:p>
        </p:txBody>
      </p:sp>
      <p:sp>
        <p:nvSpPr>
          <p:cNvPr id="2" name="Titel 1"/>
          <p:cNvSpPr>
            <a:spLocks noGrp="1"/>
          </p:cNvSpPr>
          <p:nvPr>
            <p:ph type="title"/>
          </p:nvPr>
        </p:nvSpPr>
        <p:spPr/>
        <p:txBody>
          <a:bodyPr/>
          <a:lstStyle/>
          <a:p>
            <a:r>
              <a:rPr lang="de-DE" dirty="0" smtClean="0"/>
              <a:t>Unternehmen in Schwierigkeiten</a:t>
            </a:r>
            <a:endParaRPr lang="de-DE" dirty="0"/>
          </a:p>
        </p:txBody>
      </p:sp>
      <p:sp>
        <p:nvSpPr>
          <p:cNvPr id="4" name="Datumsplatzhalter 3"/>
          <p:cNvSpPr>
            <a:spLocks noGrp="1"/>
          </p:cNvSpPr>
          <p:nvPr>
            <p:ph type="dt" sz="half" idx="2"/>
          </p:nvPr>
        </p:nvSpPr>
        <p:spPr>
          <a:xfrm>
            <a:off x="457200" y="6356350"/>
            <a:ext cx="1162472" cy="365125"/>
          </a:xfrm>
        </p:spPr>
        <p:txBody>
          <a:bodyPr/>
          <a:lstStyle/>
          <a:p>
            <a:fld id="{2A189D3A-5B4D-104F-A94F-C963E174729B}" type="datetime1">
              <a:rPr lang="de-DE" smtClean="0"/>
              <a:pPr/>
              <a:t>09.04.2020</a:t>
            </a:fld>
            <a:endParaRPr lang="de-DE" dirty="0"/>
          </a:p>
        </p:txBody>
      </p:sp>
      <p:sp>
        <p:nvSpPr>
          <p:cNvPr id="6" name="Foliennummernplatzhalter 5"/>
          <p:cNvSpPr>
            <a:spLocks noGrp="1"/>
          </p:cNvSpPr>
          <p:nvPr>
            <p:ph type="sldNum" sz="quarter" idx="4"/>
          </p:nvPr>
        </p:nvSpPr>
        <p:spPr>
          <a:xfrm>
            <a:off x="8172400" y="6356350"/>
            <a:ext cx="514400" cy="365125"/>
          </a:xfrm>
        </p:spPr>
        <p:txBody>
          <a:bodyPr/>
          <a:lstStyle/>
          <a:p>
            <a:fld id="{7FDD33BD-D6F1-F240-8882-9109DB55284B}" type="slidenum">
              <a:rPr lang="de-DE" smtClean="0"/>
              <a:pPr/>
              <a:t>23</a:t>
            </a:fld>
            <a:endParaRPr lang="de-DE"/>
          </a:p>
        </p:txBody>
      </p:sp>
      <p:sp>
        <p:nvSpPr>
          <p:cNvPr id="9"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smtClean="0"/>
              <a:t>Dr. Arno Doebert</a:t>
            </a:r>
            <a:endParaRPr lang="de-DE" dirty="0"/>
          </a:p>
        </p:txBody>
      </p:sp>
      <p:sp>
        <p:nvSpPr>
          <p:cNvPr id="5" name="Pfeil nach unten 4"/>
          <p:cNvSpPr/>
          <p:nvPr/>
        </p:nvSpPr>
        <p:spPr>
          <a:xfrm>
            <a:off x="4209744" y="3625227"/>
            <a:ext cx="648072" cy="648072"/>
          </a:xfrm>
          <a:prstGeom prst="downArrow">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rgbClr val="000000"/>
              </a:solidFill>
              <a:latin typeface="Helvetica"/>
              <a:cs typeface="Helvetica"/>
            </a:endParaRPr>
          </a:p>
        </p:txBody>
      </p:sp>
    </p:spTree>
    <p:extLst>
      <p:ext uri="{BB962C8B-B14F-4D97-AF65-F5344CB8AC3E}">
        <p14:creationId xmlns:p14="http://schemas.microsoft.com/office/powerpoint/2010/main" val="102464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Unternehmen in Schwierigkeiten</a:t>
            </a:r>
            <a:endParaRPr lang="de-DE" dirty="0"/>
          </a:p>
        </p:txBody>
      </p:sp>
      <p:sp>
        <p:nvSpPr>
          <p:cNvPr id="4" name="Datumsplatzhalter 3"/>
          <p:cNvSpPr>
            <a:spLocks noGrp="1"/>
          </p:cNvSpPr>
          <p:nvPr>
            <p:ph type="dt" sz="half" idx="2"/>
          </p:nvPr>
        </p:nvSpPr>
        <p:spPr>
          <a:xfrm>
            <a:off x="457200" y="6356350"/>
            <a:ext cx="1162472" cy="365125"/>
          </a:xfrm>
        </p:spPr>
        <p:txBody>
          <a:bodyPr/>
          <a:lstStyle/>
          <a:p>
            <a:fld id="{2A189D3A-5B4D-104F-A94F-C963E174729B}" type="datetime1">
              <a:rPr lang="de-DE" smtClean="0"/>
              <a:pPr/>
              <a:t>09.04.2020</a:t>
            </a:fld>
            <a:endParaRPr lang="de-DE" dirty="0"/>
          </a:p>
        </p:txBody>
      </p:sp>
      <p:sp>
        <p:nvSpPr>
          <p:cNvPr id="6" name="Foliennummernplatzhalter 5"/>
          <p:cNvSpPr>
            <a:spLocks noGrp="1"/>
          </p:cNvSpPr>
          <p:nvPr>
            <p:ph type="sldNum" sz="quarter" idx="4"/>
          </p:nvPr>
        </p:nvSpPr>
        <p:spPr>
          <a:xfrm>
            <a:off x="8172400" y="6356350"/>
            <a:ext cx="514400" cy="365125"/>
          </a:xfrm>
        </p:spPr>
        <p:txBody>
          <a:bodyPr/>
          <a:lstStyle/>
          <a:p>
            <a:fld id="{7FDD33BD-D6F1-F240-8882-9109DB55284B}" type="slidenum">
              <a:rPr lang="de-DE" smtClean="0"/>
              <a:pPr/>
              <a:t>24</a:t>
            </a:fld>
            <a:endParaRPr lang="de-DE"/>
          </a:p>
        </p:txBody>
      </p:sp>
      <p:sp>
        <p:nvSpPr>
          <p:cNvPr id="9"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smtClean="0"/>
              <a:t>Dr. Arno Doebert</a:t>
            </a:r>
            <a:endParaRPr lang="de-DE" dirty="0"/>
          </a:p>
        </p:txBody>
      </p:sp>
      <p:pic>
        <p:nvPicPr>
          <p:cNvPr id="1026" name="Picture 2" descr="C:\Users\Doebert\Desktop\U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451" y="1556792"/>
            <a:ext cx="5249473" cy="4591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55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fontScale="92500" lnSpcReduction="20000"/>
          </a:bodyPr>
          <a:lstStyle/>
          <a:p>
            <a:pPr marL="0" indent="0">
              <a:buNone/>
            </a:pPr>
            <a:r>
              <a:rPr lang="de-DE" sz="3000" dirty="0"/>
              <a:t>Art. 2 Abs. 18 </a:t>
            </a:r>
            <a:r>
              <a:rPr lang="de-DE" sz="3000" dirty="0" smtClean="0"/>
              <a:t>AGVO (EU-Verordnung 651/2014)</a:t>
            </a:r>
          </a:p>
          <a:p>
            <a:pPr lvl="1"/>
            <a:endParaRPr lang="de-DE" sz="2600" dirty="0"/>
          </a:p>
          <a:p>
            <a:pPr lvl="1"/>
            <a:r>
              <a:rPr lang="de-DE" sz="2600" dirty="0"/>
              <a:t>Kapitalgesellschaft:</a:t>
            </a:r>
          </a:p>
          <a:p>
            <a:pPr lvl="2"/>
            <a:r>
              <a:rPr lang="de-DE" sz="1900" dirty="0"/>
              <a:t>50 % Stammkapital durch Verluste verloren</a:t>
            </a:r>
          </a:p>
          <a:p>
            <a:pPr lvl="2"/>
            <a:r>
              <a:rPr lang="de-DE" sz="1900" dirty="0"/>
              <a:t>Wenn kein KMU zusätzlich:</a:t>
            </a:r>
          </a:p>
          <a:p>
            <a:pPr lvl="3"/>
            <a:r>
              <a:rPr lang="de-DE" sz="1700" dirty="0">
                <a:latin typeface="Helvetica Light"/>
                <a:cs typeface="Helvetica Light"/>
              </a:rPr>
              <a:t>Verschuldungsgrad über 7,5 oder</a:t>
            </a:r>
          </a:p>
          <a:p>
            <a:pPr lvl="3"/>
            <a:r>
              <a:rPr lang="de-DE" sz="1700" dirty="0">
                <a:latin typeface="Helvetica Light"/>
                <a:cs typeface="Helvetica Light"/>
              </a:rPr>
              <a:t>Verhältnis EBITDA zu Zinsaufwendungen unter </a:t>
            </a:r>
            <a:r>
              <a:rPr lang="de-DE" sz="1700" dirty="0" smtClean="0">
                <a:latin typeface="Helvetica Light"/>
                <a:cs typeface="Helvetica Light"/>
              </a:rPr>
              <a:t>1,0</a:t>
            </a:r>
          </a:p>
          <a:p>
            <a:pPr lvl="3"/>
            <a:endParaRPr lang="de-DE" sz="1700" dirty="0">
              <a:latin typeface="Helvetica Light"/>
              <a:cs typeface="Helvetica Light"/>
            </a:endParaRPr>
          </a:p>
          <a:p>
            <a:pPr lvl="1"/>
            <a:r>
              <a:rPr lang="de-DE" sz="2600" dirty="0"/>
              <a:t>Personengesellschaft:</a:t>
            </a:r>
          </a:p>
          <a:p>
            <a:pPr lvl="2"/>
            <a:r>
              <a:rPr lang="de-DE" sz="1900" dirty="0"/>
              <a:t>50 % Eigenmittel durch Verluste verloren</a:t>
            </a:r>
          </a:p>
          <a:p>
            <a:pPr lvl="2"/>
            <a:endParaRPr lang="de-DE" sz="2400" dirty="0"/>
          </a:p>
          <a:p>
            <a:pPr lvl="1"/>
            <a:r>
              <a:rPr lang="de-DE" sz="2600" dirty="0" smtClean="0"/>
              <a:t>Insolvenzverfahren oder Zahlungsunfähigkeit/Überschuldung</a:t>
            </a:r>
            <a:endParaRPr lang="de-DE" sz="2600" dirty="0"/>
          </a:p>
          <a:p>
            <a:endParaRPr lang="de-DE" dirty="0" smtClean="0"/>
          </a:p>
          <a:p>
            <a:pPr marL="0" indent="0">
              <a:buNone/>
            </a:pPr>
            <a:endParaRPr lang="de-DE" dirty="0">
              <a:sym typeface="Wingdings" panose="05000000000000000000" pitchFamily="2" charset="2"/>
            </a:endParaRPr>
          </a:p>
          <a:p>
            <a:pPr marL="0" indent="0" algn="ctr">
              <a:buNone/>
            </a:pPr>
            <a:endParaRPr lang="de-DE" dirty="0" smtClean="0">
              <a:sym typeface="Wingdings" panose="05000000000000000000" pitchFamily="2" charset="2"/>
            </a:endParaRPr>
          </a:p>
          <a:p>
            <a:pPr lvl="1"/>
            <a:endParaRPr lang="de-DE" sz="1800" dirty="0" smtClean="0"/>
          </a:p>
        </p:txBody>
      </p:sp>
      <p:sp>
        <p:nvSpPr>
          <p:cNvPr id="2" name="Titel 1"/>
          <p:cNvSpPr>
            <a:spLocks noGrp="1"/>
          </p:cNvSpPr>
          <p:nvPr>
            <p:ph type="title"/>
          </p:nvPr>
        </p:nvSpPr>
        <p:spPr/>
        <p:txBody>
          <a:bodyPr/>
          <a:lstStyle/>
          <a:p>
            <a:r>
              <a:rPr lang="de-DE" dirty="0" smtClean="0"/>
              <a:t>Unternehmen in Schwierigkeiten</a:t>
            </a:r>
            <a:endParaRPr lang="de-DE" dirty="0"/>
          </a:p>
        </p:txBody>
      </p:sp>
      <p:sp>
        <p:nvSpPr>
          <p:cNvPr id="4" name="Datumsplatzhalter 3"/>
          <p:cNvSpPr>
            <a:spLocks noGrp="1"/>
          </p:cNvSpPr>
          <p:nvPr>
            <p:ph type="dt" sz="half" idx="2"/>
          </p:nvPr>
        </p:nvSpPr>
        <p:spPr>
          <a:xfrm>
            <a:off x="457200" y="6356350"/>
            <a:ext cx="1162472" cy="365125"/>
          </a:xfrm>
        </p:spPr>
        <p:txBody>
          <a:bodyPr/>
          <a:lstStyle/>
          <a:p>
            <a:fld id="{2A189D3A-5B4D-104F-A94F-C963E174729B}" type="datetime1">
              <a:rPr lang="de-DE" smtClean="0"/>
              <a:pPr/>
              <a:t>09.04.2020</a:t>
            </a:fld>
            <a:endParaRPr lang="de-DE" dirty="0"/>
          </a:p>
        </p:txBody>
      </p:sp>
      <p:sp>
        <p:nvSpPr>
          <p:cNvPr id="6" name="Foliennummernplatzhalter 5"/>
          <p:cNvSpPr>
            <a:spLocks noGrp="1"/>
          </p:cNvSpPr>
          <p:nvPr>
            <p:ph type="sldNum" sz="quarter" idx="4"/>
          </p:nvPr>
        </p:nvSpPr>
        <p:spPr>
          <a:xfrm>
            <a:off x="8172400" y="6356350"/>
            <a:ext cx="514400" cy="365125"/>
          </a:xfrm>
        </p:spPr>
        <p:txBody>
          <a:bodyPr/>
          <a:lstStyle/>
          <a:p>
            <a:fld id="{7FDD33BD-D6F1-F240-8882-9109DB55284B}" type="slidenum">
              <a:rPr lang="de-DE" smtClean="0"/>
              <a:pPr/>
              <a:t>25</a:t>
            </a:fld>
            <a:endParaRPr lang="de-DE"/>
          </a:p>
        </p:txBody>
      </p:sp>
      <p:sp>
        <p:nvSpPr>
          <p:cNvPr id="9"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smtClean="0"/>
              <a:t>Dr. Arno Doebert</a:t>
            </a:r>
            <a:endParaRPr lang="de-DE" dirty="0"/>
          </a:p>
        </p:txBody>
      </p:sp>
    </p:spTree>
    <p:extLst>
      <p:ext uri="{BB962C8B-B14F-4D97-AF65-F5344CB8AC3E}">
        <p14:creationId xmlns:p14="http://schemas.microsoft.com/office/powerpoint/2010/main" val="106415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a:bodyPr>
          <a:lstStyle/>
          <a:p>
            <a:endParaRPr lang="de-DE" sz="2000" dirty="0" smtClean="0"/>
          </a:p>
          <a:p>
            <a:r>
              <a:rPr lang="de-DE" sz="2000" dirty="0" smtClean="0"/>
              <a:t>WSF: Klare eigenständige Fortführungsprognose</a:t>
            </a:r>
          </a:p>
          <a:p>
            <a:endParaRPr lang="de-DE" sz="2000" dirty="0" smtClean="0"/>
          </a:p>
          <a:p>
            <a:r>
              <a:rPr lang="de-DE" sz="2000" dirty="0" smtClean="0"/>
              <a:t>KfW-Programme: Geordnete </a:t>
            </a:r>
            <a:r>
              <a:rPr lang="de-DE" sz="2000" dirty="0"/>
              <a:t>wirtschaftliche Verhältnisse, insb.</a:t>
            </a:r>
          </a:p>
          <a:p>
            <a:pPr lvl="2"/>
            <a:r>
              <a:rPr lang="de-DE" dirty="0"/>
              <a:t>Keine ungeregelten Zahlungsrückstände &gt; 30 Tage</a:t>
            </a:r>
          </a:p>
          <a:p>
            <a:pPr lvl="2"/>
            <a:r>
              <a:rPr lang="de-DE" dirty="0"/>
              <a:t>keine Stundungsvereinbarungen oder </a:t>
            </a:r>
            <a:r>
              <a:rPr lang="de-DE" dirty="0" err="1"/>
              <a:t>Covenantbrüche</a:t>
            </a:r>
            <a:endParaRPr lang="de-DE" dirty="0"/>
          </a:p>
          <a:p>
            <a:endParaRPr lang="de-DE" sz="2000" dirty="0" smtClean="0"/>
          </a:p>
          <a:p>
            <a:r>
              <a:rPr lang="de-DE" sz="2000" dirty="0" smtClean="0"/>
              <a:t>Soforthilfen: Corona-Kausalität</a:t>
            </a:r>
          </a:p>
          <a:p>
            <a:endParaRPr lang="de-DE" sz="2000" dirty="0"/>
          </a:p>
          <a:p>
            <a:r>
              <a:rPr lang="de-DE" sz="2000" dirty="0" smtClean="0"/>
              <a:t>Steuerstundungen: Corona-Kausalität</a:t>
            </a:r>
            <a:endParaRPr lang="de-DE" sz="2000" dirty="0"/>
          </a:p>
        </p:txBody>
      </p:sp>
      <p:sp>
        <p:nvSpPr>
          <p:cNvPr id="2" name="Titel 1"/>
          <p:cNvSpPr>
            <a:spLocks noGrp="1"/>
          </p:cNvSpPr>
          <p:nvPr>
            <p:ph type="title"/>
          </p:nvPr>
        </p:nvSpPr>
        <p:spPr/>
        <p:txBody>
          <a:bodyPr/>
          <a:lstStyle/>
          <a:p>
            <a:r>
              <a:rPr lang="de-DE" dirty="0" smtClean="0"/>
              <a:t>Weitere Einschränkungen</a:t>
            </a:r>
            <a:endParaRPr lang="de-DE" dirty="0"/>
          </a:p>
        </p:txBody>
      </p:sp>
      <p:sp>
        <p:nvSpPr>
          <p:cNvPr id="4" name="Datumsplatzhalter 3"/>
          <p:cNvSpPr>
            <a:spLocks noGrp="1"/>
          </p:cNvSpPr>
          <p:nvPr>
            <p:ph type="dt" sz="half" idx="2"/>
          </p:nvPr>
        </p:nvSpPr>
        <p:spPr>
          <a:xfrm>
            <a:off x="457200" y="6356350"/>
            <a:ext cx="1162472" cy="365125"/>
          </a:xfrm>
        </p:spPr>
        <p:txBody>
          <a:bodyPr/>
          <a:lstStyle/>
          <a:p>
            <a:fld id="{2A189D3A-5B4D-104F-A94F-C963E174729B}" type="datetime1">
              <a:rPr lang="de-DE" smtClean="0"/>
              <a:pPr/>
              <a:t>09.04.2020</a:t>
            </a:fld>
            <a:endParaRPr lang="de-DE" dirty="0"/>
          </a:p>
        </p:txBody>
      </p:sp>
      <p:sp>
        <p:nvSpPr>
          <p:cNvPr id="6" name="Foliennummernplatzhalter 5"/>
          <p:cNvSpPr>
            <a:spLocks noGrp="1"/>
          </p:cNvSpPr>
          <p:nvPr>
            <p:ph type="sldNum" sz="quarter" idx="4"/>
          </p:nvPr>
        </p:nvSpPr>
        <p:spPr>
          <a:xfrm>
            <a:off x="8172400" y="6356350"/>
            <a:ext cx="514400" cy="365125"/>
          </a:xfrm>
        </p:spPr>
        <p:txBody>
          <a:bodyPr/>
          <a:lstStyle/>
          <a:p>
            <a:fld id="{7FDD33BD-D6F1-F240-8882-9109DB55284B}" type="slidenum">
              <a:rPr lang="de-DE" smtClean="0"/>
              <a:pPr/>
              <a:t>26</a:t>
            </a:fld>
            <a:endParaRPr lang="de-DE"/>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smtClean="0"/>
              <a:t>Dr. Arno Doebert</a:t>
            </a:r>
            <a:endParaRPr lang="de-DE" dirty="0"/>
          </a:p>
        </p:txBody>
      </p:sp>
    </p:spTree>
    <p:extLst>
      <p:ext uri="{BB962C8B-B14F-4D97-AF65-F5344CB8AC3E}">
        <p14:creationId xmlns:p14="http://schemas.microsoft.com/office/powerpoint/2010/main" val="114218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15" name="Datumsplatzhalter 14"/>
          <p:cNvSpPr>
            <a:spLocks noGrp="1"/>
          </p:cNvSpPr>
          <p:nvPr>
            <p:ph type="dt" sz="half" idx="2"/>
          </p:nvPr>
        </p:nvSpPr>
        <p:spPr/>
        <p:txBody>
          <a:bodyPr/>
          <a:lstStyle/>
          <a:p>
            <a:fld id="{4A5FD94A-E4ED-42DB-853E-5C33CC874A30}" type="datetime1">
              <a:rPr lang="de-DE" smtClean="0"/>
              <a:t>09.04.2020</a:t>
            </a:fld>
            <a:endParaRPr lang="de-DE"/>
          </a:p>
        </p:txBody>
      </p:sp>
      <p:sp>
        <p:nvSpPr>
          <p:cNvPr id="17" name="Foliennummernplatzhalter 16"/>
          <p:cNvSpPr>
            <a:spLocks noGrp="1"/>
          </p:cNvSpPr>
          <p:nvPr>
            <p:ph type="sldNum" sz="quarter" idx="4"/>
          </p:nvPr>
        </p:nvSpPr>
        <p:spPr/>
        <p:txBody>
          <a:bodyPr/>
          <a:lstStyle/>
          <a:p>
            <a:fld id="{7FDD33BD-D6F1-F240-8882-9109DB55284B}" type="slidenum">
              <a:rPr lang="de-DE" smtClean="0"/>
              <a:t>27</a:t>
            </a:fld>
            <a:endParaRPr lang="de-DE"/>
          </a:p>
        </p:txBody>
      </p:sp>
      <p:sp>
        <p:nvSpPr>
          <p:cNvPr id="3" name="Rechteck 2"/>
          <p:cNvSpPr/>
          <p:nvPr/>
        </p:nvSpPr>
        <p:spPr>
          <a:xfrm>
            <a:off x="457200" y="1701800"/>
            <a:ext cx="576000" cy="57606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1</a:t>
            </a:r>
            <a:endParaRPr lang="de-DE" dirty="0">
              <a:solidFill>
                <a:srgbClr val="8AAEC1"/>
              </a:solidFill>
              <a:latin typeface="Helvetica"/>
              <a:cs typeface="Helvetica"/>
            </a:endParaRPr>
          </a:p>
        </p:txBody>
      </p:sp>
      <p:sp>
        <p:nvSpPr>
          <p:cNvPr id="4" name="Rechteck 3"/>
          <p:cNvSpPr/>
          <p:nvPr/>
        </p:nvSpPr>
        <p:spPr>
          <a:xfrm>
            <a:off x="457200" y="2420888"/>
            <a:ext cx="576000" cy="576064"/>
          </a:xfrm>
          <a:prstGeom prst="rect">
            <a:avLst/>
          </a:prstGeom>
          <a:solidFill>
            <a:srgbClr val="DDF1FF"/>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2</a:t>
            </a:r>
            <a:endParaRPr lang="de-DE" dirty="0">
              <a:solidFill>
                <a:srgbClr val="8AAEC1"/>
              </a:solidFill>
              <a:latin typeface="Helvetica"/>
              <a:cs typeface="Helvetica"/>
            </a:endParaRPr>
          </a:p>
        </p:txBody>
      </p:sp>
      <p:sp>
        <p:nvSpPr>
          <p:cNvPr id="5" name="Rechteck 4"/>
          <p:cNvSpPr/>
          <p:nvPr/>
        </p:nvSpPr>
        <p:spPr>
          <a:xfrm>
            <a:off x="457200" y="3140968"/>
            <a:ext cx="576000" cy="576064"/>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smtClean="0">
                <a:latin typeface="Helvetica"/>
                <a:cs typeface="Helvetica"/>
              </a:rPr>
              <a:t>3</a:t>
            </a:r>
            <a:endParaRPr lang="de-DE" b="1" dirty="0">
              <a:latin typeface="Helvetica"/>
              <a:cs typeface="Helvetica"/>
            </a:endParaRPr>
          </a:p>
        </p:txBody>
      </p:sp>
      <p:sp>
        <p:nvSpPr>
          <p:cNvPr id="6" name="Rechteck 5"/>
          <p:cNvSpPr/>
          <p:nvPr/>
        </p:nvSpPr>
        <p:spPr>
          <a:xfrm>
            <a:off x="467544" y="3861048"/>
            <a:ext cx="5760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4</a:t>
            </a:r>
            <a:endParaRPr lang="de-DE" dirty="0">
              <a:solidFill>
                <a:srgbClr val="8AAEC1"/>
              </a:solidFill>
              <a:latin typeface="Helvetica"/>
              <a:cs typeface="Helvetica"/>
            </a:endParaRPr>
          </a:p>
        </p:txBody>
      </p:sp>
      <p:sp>
        <p:nvSpPr>
          <p:cNvPr id="7" name="Rechteck 6"/>
          <p:cNvSpPr/>
          <p:nvPr/>
        </p:nvSpPr>
        <p:spPr>
          <a:xfrm>
            <a:off x="467544" y="4581128"/>
            <a:ext cx="5760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5</a:t>
            </a:r>
            <a:endParaRPr lang="de-DE" dirty="0">
              <a:solidFill>
                <a:srgbClr val="8AAEC1"/>
              </a:solidFill>
              <a:latin typeface="Helvetica"/>
              <a:cs typeface="Helvetica"/>
            </a:endParaRPr>
          </a:p>
        </p:txBody>
      </p:sp>
      <p:sp>
        <p:nvSpPr>
          <p:cNvPr id="8" name="Rechteck 7"/>
          <p:cNvSpPr/>
          <p:nvPr/>
        </p:nvSpPr>
        <p:spPr>
          <a:xfrm>
            <a:off x="1185600" y="1701800"/>
            <a:ext cx="7539300" cy="57606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rgbClr val="8AAEC1"/>
                </a:solidFill>
                <a:latin typeface="Helvetica"/>
                <a:cs typeface="Helvetica"/>
              </a:rPr>
              <a:t>Einleitung</a:t>
            </a:r>
          </a:p>
        </p:txBody>
      </p:sp>
      <p:sp>
        <p:nvSpPr>
          <p:cNvPr id="9" name="Rechteck 8"/>
          <p:cNvSpPr/>
          <p:nvPr/>
        </p:nvSpPr>
        <p:spPr>
          <a:xfrm>
            <a:off x="467608" y="5301208"/>
            <a:ext cx="5760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6</a:t>
            </a:r>
            <a:endParaRPr lang="de-DE" dirty="0">
              <a:solidFill>
                <a:srgbClr val="8AAEC1"/>
              </a:solidFill>
              <a:latin typeface="Helvetica"/>
              <a:cs typeface="Helvetica"/>
            </a:endParaRPr>
          </a:p>
        </p:txBody>
      </p:sp>
      <p:sp>
        <p:nvSpPr>
          <p:cNvPr id="10" name="Rechteck 9"/>
          <p:cNvSpPr/>
          <p:nvPr/>
        </p:nvSpPr>
        <p:spPr>
          <a:xfrm>
            <a:off x="1185600" y="2420888"/>
            <a:ext cx="7539300" cy="576064"/>
          </a:xfrm>
          <a:prstGeom prst="rect">
            <a:avLst/>
          </a:prstGeom>
          <a:solidFill>
            <a:srgbClr val="DDF1FF"/>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chemeClr val="accent1"/>
                </a:solidFill>
                <a:latin typeface="Helvetica"/>
                <a:cs typeface="Helvetica"/>
              </a:rPr>
              <a:t>Staatliche Fördermaßnahmen</a:t>
            </a:r>
          </a:p>
        </p:txBody>
      </p:sp>
      <p:sp>
        <p:nvSpPr>
          <p:cNvPr id="11" name="Rechteck 10"/>
          <p:cNvSpPr/>
          <p:nvPr/>
        </p:nvSpPr>
        <p:spPr>
          <a:xfrm>
            <a:off x="1185600" y="3145568"/>
            <a:ext cx="7539300" cy="576064"/>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b="1" dirty="0">
                <a:latin typeface="Helvetica"/>
                <a:cs typeface="Helvetica"/>
              </a:rPr>
              <a:t>Aktuelle gesetzgeberische </a:t>
            </a:r>
            <a:r>
              <a:rPr lang="de-DE" b="1" dirty="0" smtClean="0">
                <a:latin typeface="Helvetica"/>
                <a:cs typeface="Helvetica"/>
              </a:rPr>
              <a:t>Änderungen</a:t>
            </a:r>
            <a:endParaRPr lang="de-DE" b="1" dirty="0">
              <a:latin typeface="Helvetica"/>
              <a:cs typeface="Helvetica"/>
            </a:endParaRPr>
          </a:p>
        </p:txBody>
      </p:sp>
      <p:sp>
        <p:nvSpPr>
          <p:cNvPr id="12" name="Rechteck 11"/>
          <p:cNvSpPr/>
          <p:nvPr/>
        </p:nvSpPr>
        <p:spPr>
          <a:xfrm>
            <a:off x="1185600" y="3870248"/>
            <a:ext cx="75393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rgbClr val="8AAEC1"/>
                </a:solidFill>
                <a:latin typeface="Helvetica"/>
                <a:cs typeface="Helvetica"/>
              </a:rPr>
              <a:t>Insolvenzrechtliche Änderungen (</a:t>
            </a:r>
            <a:r>
              <a:rPr lang="de-DE" dirty="0" err="1">
                <a:solidFill>
                  <a:srgbClr val="8AAEC1"/>
                </a:solidFill>
                <a:latin typeface="Helvetica"/>
                <a:cs typeface="Helvetica"/>
              </a:rPr>
              <a:t>COVInsAG</a:t>
            </a:r>
            <a:r>
              <a:rPr lang="de-DE" dirty="0">
                <a:solidFill>
                  <a:srgbClr val="8AAEC1"/>
                </a:solidFill>
                <a:latin typeface="Helvetica"/>
                <a:cs typeface="Helvetica"/>
              </a:rPr>
              <a:t>)</a:t>
            </a:r>
          </a:p>
        </p:txBody>
      </p:sp>
      <p:sp>
        <p:nvSpPr>
          <p:cNvPr id="13" name="Rechteck 12"/>
          <p:cNvSpPr/>
          <p:nvPr/>
        </p:nvSpPr>
        <p:spPr>
          <a:xfrm>
            <a:off x="1185600" y="4594928"/>
            <a:ext cx="75393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rgbClr val="8AAEC1"/>
                </a:solidFill>
                <a:latin typeface="Helvetica"/>
                <a:cs typeface="Helvetica"/>
              </a:rPr>
              <a:t>Handlungsempfehlungen für </a:t>
            </a:r>
            <a:r>
              <a:rPr lang="de-DE" dirty="0" smtClean="0">
                <a:solidFill>
                  <a:srgbClr val="8AAEC1"/>
                </a:solidFill>
                <a:latin typeface="Helvetica"/>
                <a:cs typeface="Helvetica"/>
              </a:rPr>
              <a:t>Berater</a:t>
            </a:r>
            <a:endParaRPr lang="de-DE" dirty="0">
              <a:solidFill>
                <a:srgbClr val="8AAEC1"/>
              </a:solidFill>
              <a:latin typeface="Helvetica"/>
              <a:cs typeface="Helvetica"/>
            </a:endParaRPr>
          </a:p>
        </p:txBody>
      </p:sp>
      <p:sp>
        <p:nvSpPr>
          <p:cNvPr id="14" name="Rechteck 13"/>
          <p:cNvSpPr/>
          <p:nvPr/>
        </p:nvSpPr>
        <p:spPr>
          <a:xfrm>
            <a:off x="1185600" y="5301208"/>
            <a:ext cx="75393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rgbClr val="8AAEC1"/>
                </a:solidFill>
                <a:latin typeface="Helvetica"/>
                <a:cs typeface="Helvetica"/>
              </a:rPr>
              <a:t>Sonstiges/Fragen</a:t>
            </a:r>
          </a:p>
        </p:txBody>
      </p:sp>
      <p:sp>
        <p:nvSpPr>
          <p:cNvPr id="18"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smtClean="0"/>
              <a:t>Dr. Arno Doebert</a:t>
            </a:r>
            <a:endParaRPr lang="de-DE" dirty="0"/>
          </a:p>
        </p:txBody>
      </p:sp>
    </p:spTree>
    <p:extLst>
      <p:ext uri="{BB962C8B-B14F-4D97-AF65-F5344CB8AC3E}">
        <p14:creationId xmlns:p14="http://schemas.microsoft.com/office/powerpoint/2010/main" val="264098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a:bodyPr>
          <a:lstStyle/>
          <a:p>
            <a:pPr marL="0" indent="0">
              <a:buNone/>
            </a:pPr>
            <a:r>
              <a:rPr lang="de-DE" sz="2000" dirty="0" smtClean="0"/>
              <a:t>Gesetz zur Abmilderung der Folgen der COVID-19-Pandamie im Zivil-, Insolvenz- und Strafverfahrensrecht vom 27.03.2020:</a:t>
            </a:r>
          </a:p>
          <a:p>
            <a:pPr marL="0" indent="0">
              <a:buNone/>
            </a:pPr>
            <a:endParaRPr lang="de-DE" sz="2900" dirty="0" smtClean="0"/>
          </a:p>
          <a:p>
            <a:r>
              <a:rPr lang="de-DE" sz="1800" dirty="0" smtClean="0"/>
              <a:t>Insolvenzrecht (</a:t>
            </a:r>
            <a:r>
              <a:rPr lang="de-DE" sz="1800" dirty="0" err="1" smtClean="0"/>
              <a:t>COVInsAG</a:t>
            </a:r>
            <a:r>
              <a:rPr lang="de-DE" sz="1800" dirty="0" smtClean="0"/>
              <a:t>) 		– ab 01.03.2020</a:t>
            </a:r>
          </a:p>
          <a:p>
            <a:r>
              <a:rPr lang="de-DE" sz="1800" dirty="0" smtClean="0"/>
              <a:t>Gesellschaftsrecht	 				– ab 28.03.2020</a:t>
            </a:r>
          </a:p>
          <a:p>
            <a:r>
              <a:rPr lang="de-DE" sz="1800" dirty="0" smtClean="0"/>
              <a:t>Strafprozessrecht 					– ab 28.03.2020</a:t>
            </a:r>
          </a:p>
          <a:p>
            <a:r>
              <a:rPr lang="de-DE" sz="1800" dirty="0" smtClean="0"/>
              <a:t>Bürgerliches Recht (EGBGB) 		– ab 01.04.2020</a:t>
            </a:r>
          </a:p>
          <a:p>
            <a:pPr lvl="1"/>
            <a:r>
              <a:rPr lang="de-DE" sz="1800" dirty="0" smtClean="0"/>
              <a:t>Moratorium</a:t>
            </a:r>
          </a:p>
          <a:p>
            <a:pPr lvl="1"/>
            <a:r>
              <a:rPr lang="de-DE" sz="1800" dirty="0" smtClean="0"/>
              <a:t>Kündigungssperre Miet-/Pachtverhältnisse</a:t>
            </a:r>
          </a:p>
          <a:p>
            <a:pPr lvl="1"/>
            <a:r>
              <a:rPr lang="de-DE" sz="1800" dirty="0" smtClean="0"/>
              <a:t>Schutz von Darlehensnehmern</a:t>
            </a:r>
          </a:p>
          <a:p>
            <a:endParaRPr lang="de-DE" sz="2900" dirty="0"/>
          </a:p>
          <a:p>
            <a:pPr lvl="2"/>
            <a:endParaRPr lang="de-DE" dirty="0" smtClean="0"/>
          </a:p>
        </p:txBody>
      </p:sp>
      <p:sp>
        <p:nvSpPr>
          <p:cNvPr id="2" name="Titel 1"/>
          <p:cNvSpPr>
            <a:spLocks noGrp="1"/>
          </p:cNvSpPr>
          <p:nvPr>
            <p:ph type="title"/>
          </p:nvPr>
        </p:nvSpPr>
        <p:spPr/>
        <p:txBody>
          <a:bodyPr/>
          <a:lstStyle/>
          <a:p>
            <a:r>
              <a:rPr lang="de-DE" dirty="0" smtClean="0"/>
              <a:t>COVID-19-Abmildungsgesetz</a:t>
            </a:r>
            <a:endParaRPr lang="de-DE" dirty="0"/>
          </a:p>
        </p:txBody>
      </p:sp>
      <p:sp>
        <p:nvSpPr>
          <p:cNvPr id="4" name="Datumsplatzhalter 3"/>
          <p:cNvSpPr>
            <a:spLocks noGrp="1"/>
          </p:cNvSpPr>
          <p:nvPr>
            <p:ph type="dt" sz="half" idx="2"/>
          </p:nvPr>
        </p:nvSpPr>
        <p:spPr>
          <a:xfrm>
            <a:off x="457200" y="6356350"/>
            <a:ext cx="1162472" cy="365125"/>
          </a:xfrm>
        </p:spPr>
        <p:txBody>
          <a:bodyPr/>
          <a:lstStyle/>
          <a:p>
            <a:fld id="{CC9D00DE-3FC9-4C39-8663-96825368AEF0}" type="datetime1">
              <a:rPr lang="de-DE" smtClean="0"/>
              <a:t>09.04.2020</a:t>
            </a:fld>
            <a:endParaRPr lang="de-DE" dirty="0"/>
          </a:p>
        </p:txBody>
      </p:sp>
      <p:sp>
        <p:nvSpPr>
          <p:cNvPr id="6" name="Foliennummernplatzhalter 5"/>
          <p:cNvSpPr>
            <a:spLocks noGrp="1"/>
          </p:cNvSpPr>
          <p:nvPr>
            <p:ph type="sldNum" sz="quarter" idx="4"/>
          </p:nvPr>
        </p:nvSpPr>
        <p:spPr>
          <a:xfrm>
            <a:off x="8172400" y="6356350"/>
            <a:ext cx="514400" cy="365125"/>
          </a:xfrm>
        </p:spPr>
        <p:txBody>
          <a:bodyPr/>
          <a:lstStyle/>
          <a:p>
            <a:fld id="{7FDD33BD-D6F1-F240-8882-9109DB55284B}" type="slidenum">
              <a:rPr lang="de-DE" smtClean="0"/>
              <a:t>28</a:t>
            </a:fld>
            <a:endParaRPr lang="de-DE"/>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smtClean="0"/>
              <a:t>Dr. Arno Doebert</a:t>
            </a:r>
            <a:endParaRPr lang="de-DE" dirty="0"/>
          </a:p>
        </p:txBody>
      </p:sp>
    </p:spTree>
    <p:extLst>
      <p:ext uri="{BB962C8B-B14F-4D97-AF65-F5344CB8AC3E}">
        <p14:creationId xmlns:p14="http://schemas.microsoft.com/office/powerpoint/2010/main" val="349896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fontScale="70000" lnSpcReduction="20000"/>
          </a:bodyPr>
          <a:lstStyle/>
          <a:p>
            <a:r>
              <a:rPr lang="de-DE" sz="2900" dirty="0"/>
              <a:t>Moratorium (Art. 240 EGBGB § 1) </a:t>
            </a:r>
            <a:endParaRPr lang="de-DE" sz="2900" dirty="0" smtClean="0"/>
          </a:p>
          <a:p>
            <a:pPr lvl="1"/>
            <a:endParaRPr lang="de-DE" dirty="0" smtClean="0"/>
          </a:p>
          <a:p>
            <a:pPr lvl="1"/>
            <a:r>
              <a:rPr lang="de-DE" dirty="0" smtClean="0"/>
              <a:t>Abs. 1: Verbraucher</a:t>
            </a:r>
          </a:p>
          <a:p>
            <a:pPr lvl="2"/>
            <a:r>
              <a:rPr lang="de-DE" dirty="0" smtClean="0"/>
              <a:t>Dauerschuldverhältnis in Zusammenhang mit Verbrauchervertrag, geschlossen vor dem 08.03.2020</a:t>
            </a:r>
          </a:p>
          <a:p>
            <a:pPr lvl="2"/>
            <a:r>
              <a:rPr lang="de-DE" dirty="0" smtClean="0"/>
              <a:t>Daseinsvorsorge (Versorger, Telekommunikation)</a:t>
            </a:r>
          </a:p>
          <a:p>
            <a:pPr lvl="2"/>
            <a:r>
              <a:rPr lang="de-DE" dirty="0" smtClean="0"/>
              <a:t>Nicht: Miet-, Pacht-, Arbeits-, Darlehensverträge</a:t>
            </a:r>
          </a:p>
          <a:p>
            <a:pPr lvl="2"/>
            <a:r>
              <a:rPr lang="de-DE" dirty="0" smtClean="0"/>
              <a:t>Gefährdung des angemessenen Lebensunterhalts bei Leistungserbringung</a:t>
            </a:r>
          </a:p>
          <a:p>
            <a:pPr lvl="2"/>
            <a:r>
              <a:rPr lang="de-DE" dirty="0" smtClean="0"/>
              <a:t>Grund: COVID-19-Pandemie</a:t>
            </a:r>
          </a:p>
          <a:p>
            <a:pPr lvl="1"/>
            <a:endParaRPr lang="de-DE" dirty="0"/>
          </a:p>
          <a:p>
            <a:pPr lvl="1"/>
            <a:r>
              <a:rPr lang="de-DE" dirty="0" smtClean="0"/>
              <a:t>Abs. 2: Kleinstunternehmer</a:t>
            </a:r>
            <a:endParaRPr lang="de-DE" dirty="0"/>
          </a:p>
          <a:p>
            <a:pPr lvl="2"/>
            <a:r>
              <a:rPr lang="de-DE" dirty="0" smtClean="0"/>
              <a:t>Dauerschuldverhältnis, geschlossen vor dem 08.03.2020</a:t>
            </a:r>
          </a:p>
          <a:p>
            <a:pPr lvl="2"/>
            <a:r>
              <a:rPr lang="de-DE" dirty="0"/>
              <a:t>Nicht: Miet-, Pacht-, Arbeits-, Darlehensverträge</a:t>
            </a:r>
          </a:p>
          <a:p>
            <a:pPr lvl="2"/>
            <a:r>
              <a:rPr lang="de-DE" dirty="0" smtClean="0"/>
              <a:t>Leistung kann nicht erbracht werden oder würde wirtschaftliche Grundlagen des Betriebs gefährden</a:t>
            </a:r>
          </a:p>
          <a:p>
            <a:pPr lvl="2"/>
            <a:r>
              <a:rPr lang="de-DE" dirty="0"/>
              <a:t>Grund: </a:t>
            </a:r>
            <a:r>
              <a:rPr lang="de-DE" dirty="0" smtClean="0"/>
              <a:t>COVID-19-Pandemie</a:t>
            </a:r>
          </a:p>
          <a:p>
            <a:pPr lvl="2"/>
            <a:endParaRPr lang="de-DE" dirty="0" smtClean="0"/>
          </a:p>
          <a:p>
            <a:pPr marL="0" indent="0">
              <a:buNone/>
            </a:pPr>
            <a:r>
              <a:rPr lang="de-DE" dirty="0" smtClean="0">
                <a:sym typeface="Wingdings" panose="05000000000000000000" pitchFamily="2" charset="2"/>
              </a:rPr>
              <a:t> 	</a:t>
            </a:r>
            <a:r>
              <a:rPr lang="de-DE" b="1" dirty="0" smtClean="0">
                <a:sym typeface="Wingdings" panose="05000000000000000000" pitchFamily="2" charset="2"/>
              </a:rPr>
              <a:t>Leistungsverweigerungsrecht </a:t>
            </a:r>
            <a:r>
              <a:rPr lang="de-DE" b="1" dirty="0">
                <a:sym typeface="Wingdings" panose="05000000000000000000" pitchFamily="2" charset="2"/>
              </a:rPr>
              <a:t>bis 30.06.2020</a:t>
            </a:r>
            <a:endParaRPr lang="de-DE" b="1" dirty="0"/>
          </a:p>
          <a:p>
            <a:pPr lvl="2"/>
            <a:endParaRPr lang="de-DE" dirty="0" smtClean="0"/>
          </a:p>
        </p:txBody>
      </p:sp>
      <p:sp>
        <p:nvSpPr>
          <p:cNvPr id="2" name="Titel 1"/>
          <p:cNvSpPr>
            <a:spLocks noGrp="1"/>
          </p:cNvSpPr>
          <p:nvPr>
            <p:ph type="title"/>
          </p:nvPr>
        </p:nvSpPr>
        <p:spPr/>
        <p:txBody>
          <a:bodyPr/>
          <a:lstStyle/>
          <a:p>
            <a:r>
              <a:rPr lang="de-DE" dirty="0" smtClean="0"/>
              <a:t>Änderungen im</a:t>
            </a:r>
            <a:br>
              <a:rPr lang="de-DE" dirty="0" smtClean="0"/>
            </a:br>
            <a:r>
              <a:rPr lang="de-DE" dirty="0" smtClean="0"/>
              <a:t>allgemeinen Zivilrecht (I)</a:t>
            </a:r>
            <a:endParaRPr lang="de-DE" dirty="0"/>
          </a:p>
        </p:txBody>
      </p:sp>
      <p:sp>
        <p:nvSpPr>
          <p:cNvPr id="4" name="Datumsplatzhalter 3"/>
          <p:cNvSpPr>
            <a:spLocks noGrp="1"/>
          </p:cNvSpPr>
          <p:nvPr>
            <p:ph type="dt" sz="half" idx="2"/>
          </p:nvPr>
        </p:nvSpPr>
        <p:spPr>
          <a:xfrm>
            <a:off x="457200" y="6356350"/>
            <a:ext cx="1162472" cy="365125"/>
          </a:xfrm>
        </p:spPr>
        <p:txBody>
          <a:bodyPr/>
          <a:lstStyle/>
          <a:p>
            <a:fld id="{CC9D00DE-3FC9-4C39-8663-96825368AEF0}" type="datetime1">
              <a:rPr lang="de-DE" smtClean="0"/>
              <a:t>09.04.2020</a:t>
            </a:fld>
            <a:endParaRPr lang="de-DE" dirty="0"/>
          </a:p>
        </p:txBody>
      </p:sp>
      <p:sp>
        <p:nvSpPr>
          <p:cNvPr id="6" name="Foliennummernplatzhalter 5"/>
          <p:cNvSpPr>
            <a:spLocks noGrp="1"/>
          </p:cNvSpPr>
          <p:nvPr>
            <p:ph type="sldNum" sz="quarter" idx="4"/>
          </p:nvPr>
        </p:nvSpPr>
        <p:spPr>
          <a:xfrm>
            <a:off x="8172400" y="6356350"/>
            <a:ext cx="514400" cy="365125"/>
          </a:xfrm>
        </p:spPr>
        <p:txBody>
          <a:bodyPr/>
          <a:lstStyle/>
          <a:p>
            <a:fld id="{7FDD33BD-D6F1-F240-8882-9109DB55284B}" type="slidenum">
              <a:rPr lang="de-DE" smtClean="0"/>
              <a:t>29</a:t>
            </a:fld>
            <a:endParaRPr lang="de-DE"/>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smtClean="0"/>
              <a:t>Dr. Arno Doebert</a:t>
            </a:r>
            <a:endParaRPr lang="de-DE" dirty="0"/>
          </a:p>
        </p:txBody>
      </p:sp>
    </p:spTree>
    <p:extLst>
      <p:ext uri="{BB962C8B-B14F-4D97-AF65-F5344CB8AC3E}">
        <p14:creationId xmlns:p14="http://schemas.microsoft.com/office/powerpoint/2010/main" val="81731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umsplatzhalter 14"/>
          <p:cNvSpPr>
            <a:spLocks noGrp="1"/>
          </p:cNvSpPr>
          <p:nvPr>
            <p:ph type="dt" sz="half" idx="2"/>
          </p:nvPr>
        </p:nvSpPr>
        <p:spPr/>
        <p:txBody>
          <a:bodyPr/>
          <a:lstStyle/>
          <a:p>
            <a:fld id="{E3627D7E-52B3-4610-952C-F509A9E114E9}" type="datetime1">
              <a:rPr lang="de-DE" smtClean="0"/>
              <a:t>09.04.2020</a:t>
            </a:fld>
            <a:endParaRPr lang="de-DE" dirty="0"/>
          </a:p>
        </p:txBody>
      </p:sp>
      <p:sp>
        <p:nvSpPr>
          <p:cNvPr id="17" name="Foliennummernplatzhalter 16"/>
          <p:cNvSpPr>
            <a:spLocks noGrp="1"/>
          </p:cNvSpPr>
          <p:nvPr>
            <p:ph type="sldNum" sz="quarter" idx="4"/>
          </p:nvPr>
        </p:nvSpPr>
        <p:spPr/>
        <p:txBody>
          <a:bodyPr/>
          <a:lstStyle/>
          <a:p>
            <a:fld id="{7FDD33BD-D6F1-F240-8882-9109DB55284B}" type="slidenum">
              <a:rPr lang="de-DE" smtClean="0"/>
              <a:t>3</a:t>
            </a:fld>
            <a:endParaRPr lang="de-DE"/>
          </a:p>
        </p:txBody>
      </p:sp>
      <p:sp>
        <p:nvSpPr>
          <p:cNvPr id="3" name="Rechteck 2"/>
          <p:cNvSpPr/>
          <p:nvPr/>
        </p:nvSpPr>
        <p:spPr>
          <a:xfrm>
            <a:off x="457200" y="1701800"/>
            <a:ext cx="576000" cy="57606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1</a:t>
            </a:r>
            <a:endParaRPr lang="de-DE" dirty="0">
              <a:solidFill>
                <a:srgbClr val="8AAEC1"/>
              </a:solidFill>
              <a:latin typeface="Helvetica"/>
              <a:cs typeface="Helvetica"/>
            </a:endParaRPr>
          </a:p>
        </p:txBody>
      </p:sp>
      <p:sp>
        <p:nvSpPr>
          <p:cNvPr id="4" name="Rechteck 3"/>
          <p:cNvSpPr/>
          <p:nvPr/>
        </p:nvSpPr>
        <p:spPr>
          <a:xfrm>
            <a:off x="457200" y="2420888"/>
            <a:ext cx="576000" cy="576064"/>
          </a:xfrm>
          <a:prstGeom prst="rect">
            <a:avLst/>
          </a:prstGeom>
          <a:solidFill>
            <a:srgbClr val="8AAEC1"/>
          </a:solidFill>
          <a:ln>
            <a:solidFill>
              <a:srgbClr val="8AAEC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smtClean="0">
                <a:latin typeface="Helvetica"/>
                <a:cs typeface="Helvetica"/>
              </a:rPr>
              <a:t>2</a:t>
            </a:r>
            <a:endParaRPr lang="de-DE" b="1" dirty="0">
              <a:latin typeface="Helvetica"/>
              <a:cs typeface="Helvetica"/>
            </a:endParaRPr>
          </a:p>
        </p:txBody>
      </p:sp>
      <p:sp>
        <p:nvSpPr>
          <p:cNvPr id="5" name="Rechteck 4"/>
          <p:cNvSpPr/>
          <p:nvPr/>
        </p:nvSpPr>
        <p:spPr>
          <a:xfrm>
            <a:off x="457200" y="3140968"/>
            <a:ext cx="5760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3</a:t>
            </a:r>
            <a:endParaRPr lang="de-DE" dirty="0">
              <a:solidFill>
                <a:srgbClr val="8AAEC1"/>
              </a:solidFill>
              <a:latin typeface="Helvetica"/>
              <a:cs typeface="Helvetica"/>
            </a:endParaRPr>
          </a:p>
        </p:txBody>
      </p:sp>
      <p:sp>
        <p:nvSpPr>
          <p:cNvPr id="6" name="Rechteck 5"/>
          <p:cNvSpPr/>
          <p:nvPr/>
        </p:nvSpPr>
        <p:spPr>
          <a:xfrm>
            <a:off x="467544" y="3861048"/>
            <a:ext cx="5760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4</a:t>
            </a:r>
            <a:endParaRPr lang="de-DE" dirty="0">
              <a:solidFill>
                <a:srgbClr val="8AAEC1"/>
              </a:solidFill>
              <a:latin typeface="Helvetica"/>
              <a:cs typeface="Helvetica"/>
            </a:endParaRPr>
          </a:p>
        </p:txBody>
      </p:sp>
      <p:sp>
        <p:nvSpPr>
          <p:cNvPr id="7" name="Rechteck 6"/>
          <p:cNvSpPr/>
          <p:nvPr/>
        </p:nvSpPr>
        <p:spPr>
          <a:xfrm>
            <a:off x="467544" y="4581128"/>
            <a:ext cx="5760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5</a:t>
            </a:r>
            <a:endParaRPr lang="de-DE" dirty="0">
              <a:solidFill>
                <a:srgbClr val="8AAEC1"/>
              </a:solidFill>
              <a:latin typeface="Helvetica"/>
              <a:cs typeface="Helvetica"/>
            </a:endParaRPr>
          </a:p>
        </p:txBody>
      </p:sp>
      <p:sp>
        <p:nvSpPr>
          <p:cNvPr id="8" name="Rechteck 7"/>
          <p:cNvSpPr/>
          <p:nvPr/>
        </p:nvSpPr>
        <p:spPr>
          <a:xfrm>
            <a:off x="1185600" y="1701800"/>
            <a:ext cx="7539300" cy="57606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smtClean="0">
                <a:solidFill>
                  <a:srgbClr val="8AAEC1"/>
                </a:solidFill>
                <a:latin typeface="Helvetica"/>
                <a:cs typeface="Helvetica"/>
              </a:rPr>
              <a:t>Einleitung</a:t>
            </a:r>
            <a:endParaRPr lang="de-DE" dirty="0">
              <a:solidFill>
                <a:srgbClr val="8AAEC1"/>
              </a:solidFill>
              <a:latin typeface="Helvetica"/>
              <a:cs typeface="Helvetica"/>
            </a:endParaRPr>
          </a:p>
        </p:txBody>
      </p:sp>
      <p:sp>
        <p:nvSpPr>
          <p:cNvPr id="9" name="Rechteck 8"/>
          <p:cNvSpPr/>
          <p:nvPr/>
        </p:nvSpPr>
        <p:spPr>
          <a:xfrm>
            <a:off x="467608" y="5301208"/>
            <a:ext cx="5760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6</a:t>
            </a:r>
            <a:endParaRPr lang="de-DE" dirty="0">
              <a:solidFill>
                <a:srgbClr val="8AAEC1"/>
              </a:solidFill>
              <a:latin typeface="Helvetica"/>
              <a:cs typeface="Helvetica"/>
            </a:endParaRPr>
          </a:p>
        </p:txBody>
      </p:sp>
      <p:sp>
        <p:nvSpPr>
          <p:cNvPr id="10" name="Rechteck 9"/>
          <p:cNvSpPr/>
          <p:nvPr/>
        </p:nvSpPr>
        <p:spPr>
          <a:xfrm>
            <a:off x="1185600" y="2420888"/>
            <a:ext cx="7539300" cy="576064"/>
          </a:xfrm>
          <a:prstGeom prst="rect">
            <a:avLst/>
          </a:prstGeom>
          <a:solidFill>
            <a:srgbClr val="8AAEC1"/>
          </a:solidFill>
          <a:ln>
            <a:solidFill>
              <a:srgbClr val="8AAEC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b="1" dirty="0">
                <a:latin typeface="Helvetica"/>
                <a:cs typeface="Helvetica"/>
              </a:rPr>
              <a:t>Staatliche </a:t>
            </a:r>
            <a:r>
              <a:rPr lang="de-DE" b="1" dirty="0" smtClean="0">
                <a:latin typeface="Helvetica"/>
                <a:cs typeface="Helvetica"/>
              </a:rPr>
              <a:t>Fördermaßnahmen</a:t>
            </a:r>
            <a:endParaRPr lang="de-DE" b="1" dirty="0">
              <a:latin typeface="Helvetica"/>
              <a:cs typeface="Helvetica"/>
            </a:endParaRPr>
          </a:p>
        </p:txBody>
      </p:sp>
      <p:sp>
        <p:nvSpPr>
          <p:cNvPr id="11" name="Rechteck 10"/>
          <p:cNvSpPr/>
          <p:nvPr/>
        </p:nvSpPr>
        <p:spPr>
          <a:xfrm>
            <a:off x="1185600" y="3145568"/>
            <a:ext cx="75393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chemeClr val="accent1"/>
                </a:solidFill>
                <a:latin typeface="Helvetica"/>
                <a:cs typeface="Helvetica"/>
              </a:rPr>
              <a:t>Aktuelle gesetzgeberische </a:t>
            </a:r>
            <a:r>
              <a:rPr lang="de-DE" dirty="0" smtClean="0">
                <a:solidFill>
                  <a:schemeClr val="accent1"/>
                </a:solidFill>
                <a:latin typeface="Helvetica"/>
                <a:cs typeface="Helvetica"/>
              </a:rPr>
              <a:t>Änderungen</a:t>
            </a:r>
            <a:endParaRPr lang="de-DE" dirty="0">
              <a:solidFill>
                <a:schemeClr val="accent1"/>
              </a:solidFill>
              <a:latin typeface="Helvetica"/>
              <a:cs typeface="Helvetica"/>
            </a:endParaRPr>
          </a:p>
        </p:txBody>
      </p:sp>
      <p:sp>
        <p:nvSpPr>
          <p:cNvPr id="12" name="Rechteck 11"/>
          <p:cNvSpPr/>
          <p:nvPr/>
        </p:nvSpPr>
        <p:spPr>
          <a:xfrm>
            <a:off x="1185600" y="3870248"/>
            <a:ext cx="75393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rgbClr val="8AAEC1"/>
                </a:solidFill>
                <a:latin typeface="Helvetica"/>
                <a:cs typeface="Helvetica"/>
              </a:rPr>
              <a:t>Insolvenzrechtliche Änderungen (</a:t>
            </a:r>
            <a:r>
              <a:rPr lang="de-DE" dirty="0" err="1">
                <a:solidFill>
                  <a:srgbClr val="8AAEC1"/>
                </a:solidFill>
                <a:latin typeface="Helvetica"/>
                <a:cs typeface="Helvetica"/>
              </a:rPr>
              <a:t>COVInsAG</a:t>
            </a:r>
            <a:r>
              <a:rPr lang="de-DE" dirty="0">
                <a:solidFill>
                  <a:srgbClr val="8AAEC1"/>
                </a:solidFill>
                <a:latin typeface="Helvetica"/>
                <a:cs typeface="Helvetica"/>
              </a:rPr>
              <a:t>)</a:t>
            </a:r>
          </a:p>
        </p:txBody>
      </p:sp>
      <p:sp>
        <p:nvSpPr>
          <p:cNvPr id="13" name="Rechteck 12"/>
          <p:cNvSpPr/>
          <p:nvPr/>
        </p:nvSpPr>
        <p:spPr>
          <a:xfrm>
            <a:off x="1185600" y="4594928"/>
            <a:ext cx="75393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rgbClr val="8AAEC1"/>
                </a:solidFill>
                <a:latin typeface="Helvetica"/>
                <a:cs typeface="Helvetica"/>
              </a:rPr>
              <a:t>Handlungsempfehlungen für Berater</a:t>
            </a:r>
          </a:p>
        </p:txBody>
      </p:sp>
      <p:sp>
        <p:nvSpPr>
          <p:cNvPr id="14" name="Rechteck 13"/>
          <p:cNvSpPr/>
          <p:nvPr/>
        </p:nvSpPr>
        <p:spPr>
          <a:xfrm>
            <a:off x="1185600" y="5301208"/>
            <a:ext cx="75393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smtClean="0">
                <a:solidFill>
                  <a:srgbClr val="8AAEC1"/>
                </a:solidFill>
                <a:latin typeface="Helvetica"/>
                <a:cs typeface="Helvetica"/>
              </a:rPr>
              <a:t>Sonstiges/Fragen</a:t>
            </a:r>
            <a:endParaRPr lang="de-DE" dirty="0">
              <a:solidFill>
                <a:srgbClr val="8AAEC1"/>
              </a:solidFill>
              <a:latin typeface="Helvetica"/>
              <a:cs typeface="Helvetica"/>
            </a:endParaRPr>
          </a:p>
        </p:txBody>
      </p:sp>
      <p:sp>
        <p:nvSpPr>
          <p:cNvPr id="18"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smtClean="0"/>
              <a:t>Sven </a:t>
            </a:r>
            <a:r>
              <a:rPr lang="de-DE" dirty="0" err="1" smtClean="0"/>
              <a:t>Borcherding</a:t>
            </a:r>
            <a:endParaRPr lang="de-DE" dirty="0"/>
          </a:p>
        </p:txBody>
      </p:sp>
      <p:sp>
        <p:nvSpPr>
          <p:cNvPr id="19" name="Titel 18"/>
          <p:cNvSpPr>
            <a:spLocks noGrp="1"/>
          </p:cNvSpPr>
          <p:nvPr>
            <p:ph type="title"/>
          </p:nvPr>
        </p:nvSpPr>
        <p:spPr/>
        <p:txBody>
          <a:bodyPr/>
          <a:lstStyle/>
          <a:p>
            <a:endParaRPr lang="de-DE"/>
          </a:p>
        </p:txBody>
      </p:sp>
    </p:spTree>
    <p:extLst>
      <p:ext uri="{BB962C8B-B14F-4D97-AF65-F5344CB8AC3E}">
        <p14:creationId xmlns:p14="http://schemas.microsoft.com/office/powerpoint/2010/main" val="44137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a:bodyPr>
          <a:lstStyle/>
          <a:p>
            <a:r>
              <a:rPr lang="de-DE" dirty="0"/>
              <a:t>Moratorium (Art. 240 EGBGB § 1) </a:t>
            </a:r>
            <a:endParaRPr lang="de-DE" dirty="0" smtClean="0"/>
          </a:p>
          <a:p>
            <a:pPr lvl="2"/>
            <a:endParaRPr lang="de-DE" dirty="0" smtClean="0"/>
          </a:p>
          <a:p>
            <a:pPr lvl="1"/>
            <a:r>
              <a:rPr lang="de-DE" sz="2000" dirty="0" smtClean="0"/>
              <a:t>Ausnahme: kein Leistungsverweigerungsrecht bei Unzumutbarkeit für Gläubiger wegen Gefährdung Erwerbsbetrieb/Lebensunterhalt </a:t>
            </a:r>
          </a:p>
          <a:p>
            <a:pPr marL="361950" lvl="1" indent="0">
              <a:buNone/>
            </a:pPr>
            <a:r>
              <a:rPr lang="de-DE" sz="2000" dirty="0">
                <a:sym typeface="Wingdings" panose="05000000000000000000" pitchFamily="2" charset="2"/>
              </a:rPr>
              <a:t>		</a:t>
            </a:r>
            <a:r>
              <a:rPr lang="de-DE" sz="2000" dirty="0" smtClean="0">
                <a:sym typeface="Wingdings" panose="05000000000000000000" pitchFamily="2" charset="2"/>
              </a:rPr>
              <a:t></a:t>
            </a:r>
            <a:r>
              <a:rPr lang="de-DE" sz="2000" dirty="0" smtClean="0"/>
              <a:t>dann Kündigungsrecht</a:t>
            </a:r>
          </a:p>
          <a:p>
            <a:pPr lvl="1"/>
            <a:endParaRPr lang="de-DE" sz="2000" dirty="0" smtClean="0"/>
          </a:p>
          <a:p>
            <a:pPr lvl="1"/>
            <a:r>
              <a:rPr lang="de-DE" sz="2000" dirty="0" smtClean="0"/>
              <a:t>Kann verlängert werden bis 30.09.2020</a:t>
            </a:r>
          </a:p>
        </p:txBody>
      </p:sp>
      <p:sp>
        <p:nvSpPr>
          <p:cNvPr id="2" name="Titel 1"/>
          <p:cNvSpPr>
            <a:spLocks noGrp="1"/>
          </p:cNvSpPr>
          <p:nvPr>
            <p:ph type="title"/>
          </p:nvPr>
        </p:nvSpPr>
        <p:spPr/>
        <p:txBody>
          <a:bodyPr/>
          <a:lstStyle/>
          <a:p>
            <a:r>
              <a:rPr lang="de-DE" dirty="0" smtClean="0"/>
              <a:t>Änderungen im</a:t>
            </a:r>
            <a:br>
              <a:rPr lang="de-DE" dirty="0" smtClean="0"/>
            </a:br>
            <a:r>
              <a:rPr lang="de-DE" dirty="0" smtClean="0"/>
              <a:t>allgemeinen Zivilrecht (II)</a:t>
            </a:r>
            <a:endParaRPr lang="de-DE" dirty="0"/>
          </a:p>
        </p:txBody>
      </p:sp>
      <p:sp>
        <p:nvSpPr>
          <p:cNvPr id="4" name="Datumsplatzhalter 3"/>
          <p:cNvSpPr>
            <a:spLocks noGrp="1"/>
          </p:cNvSpPr>
          <p:nvPr>
            <p:ph type="dt" sz="half" idx="2"/>
          </p:nvPr>
        </p:nvSpPr>
        <p:spPr>
          <a:xfrm>
            <a:off x="457200" y="6356350"/>
            <a:ext cx="1162472" cy="365125"/>
          </a:xfrm>
        </p:spPr>
        <p:txBody>
          <a:bodyPr/>
          <a:lstStyle/>
          <a:p>
            <a:fld id="{CC9D00DE-3FC9-4C39-8663-96825368AEF0}" type="datetime1">
              <a:rPr lang="de-DE" smtClean="0"/>
              <a:t>09.04.2020</a:t>
            </a:fld>
            <a:endParaRPr lang="de-DE" dirty="0"/>
          </a:p>
        </p:txBody>
      </p:sp>
      <p:sp>
        <p:nvSpPr>
          <p:cNvPr id="6" name="Foliennummernplatzhalter 5"/>
          <p:cNvSpPr>
            <a:spLocks noGrp="1"/>
          </p:cNvSpPr>
          <p:nvPr>
            <p:ph type="sldNum" sz="quarter" idx="4"/>
          </p:nvPr>
        </p:nvSpPr>
        <p:spPr>
          <a:xfrm>
            <a:off x="8172400" y="6356350"/>
            <a:ext cx="514400" cy="365125"/>
          </a:xfrm>
        </p:spPr>
        <p:txBody>
          <a:bodyPr/>
          <a:lstStyle/>
          <a:p>
            <a:fld id="{7FDD33BD-D6F1-F240-8882-9109DB55284B}" type="slidenum">
              <a:rPr lang="de-DE" smtClean="0"/>
              <a:t>30</a:t>
            </a:fld>
            <a:endParaRPr lang="de-DE"/>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smtClean="0"/>
              <a:t>Dr. Arno Doebert</a:t>
            </a:r>
            <a:endParaRPr lang="de-DE" dirty="0"/>
          </a:p>
        </p:txBody>
      </p:sp>
    </p:spTree>
    <p:extLst>
      <p:ext uri="{BB962C8B-B14F-4D97-AF65-F5344CB8AC3E}">
        <p14:creationId xmlns:p14="http://schemas.microsoft.com/office/powerpoint/2010/main" val="160391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a:bodyPr>
          <a:lstStyle/>
          <a:p>
            <a:r>
              <a:rPr lang="de-DE" dirty="0" smtClean="0"/>
              <a:t>Kündigungssperre für Miet- und Pachtverhältnisse 		(Art. 240 EGBGB § 2)</a:t>
            </a:r>
          </a:p>
          <a:p>
            <a:endParaRPr lang="de-DE" dirty="0" smtClean="0"/>
          </a:p>
        </p:txBody>
      </p:sp>
      <p:sp>
        <p:nvSpPr>
          <p:cNvPr id="2" name="Titel 1"/>
          <p:cNvSpPr>
            <a:spLocks noGrp="1"/>
          </p:cNvSpPr>
          <p:nvPr>
            <p:ph type="title"/>
          </p:nvPr>
        </p:nvSpPr>
        <p:spPr/>
        <p:txBody>
          <a:bodyPr/>
          <a:lstStyle/>
          <a:p>
            <a:r>
              <a:rPr lang="de-DE" dirty="0" smtClean="0"/>
              <a:t>Änderungen im</a:t>
            </a:r>
            <a:br>
              <a:rPr lang="de-DE" dirty="0" smtClean="0"/>
            </a:br>
            <a:r>
              <a:rPr lang="de-DE" dirty="0" smtClean="0"/>
              <a:t>allgemeinen Zivilrecht (III)</a:t>
            </a:r>
            <a:endParaRPr lang="de-DE" dirty="0"/>
          </a:p>
        </p:txBody>
      </p:sp>
      <p:sp>
        <p:nvSpPr>
          <p:cNvPr id="4" name="Datumsplatzhalter 3"/>
          <p:cNvSpPr>
            <a:spLocks noGrp="1"/>
          </p:cNvSpPr>
          <p:nvPr>
            <p:ph type="dt" sz="half" idx="2"/>
          </p:nvPr>
        </p:nvSpPr>
        <p:spPr>
          <a:xfrm>
            <a:off x="457200" y="6356350"/>
            <a:ext cx="1162472" cy="365125"/>
          </a:xfrm>
        </p:spPr>
        <p:txBody>
          <a:bodyPr/>
          <a:lstStyle/>
          <a:p>
            <a:fld id="{6D7E20F9-7DF7-4D13-8D08-F60742420DA9}" type="datetime1">
              <a:rPr lang="de-DE" smtClean="0"/>
              <a:t>09.04.2020</a:t>
            </a:fld>
            <a:endParaRPr lang="de-DE" dirty="0"/>
          </a:p>
        </p:txBody>
      </p:sp>
      <p:sp>
        <p:nvSpPr>
          <p:cNvPr id="6" name="Foliennummernplatzhalter 5"/>
          <p:cNvSpPr>
            <a:spLocks noGrp="1"/>
          </p:cNvSpPr>
          <p:nvPr>
            <p:ph type="sldNum" sz="quarter" idx="4"/>
          </p:nvPr>
        </p:nvSpPr>
        <p:spPr>
          <a:xfrm>
            <a:off x="8172400" y="6356350"/>
            <a:ext cx="514400" cy="365125"/>
          </a:xfrm>
        </p:spPr>
        <p:txBody>
          <a:bodyPr/>
          <a:lstStyle/>
          <a:p>
            <a:fld id="{7FDD33BD-D6F1-F240-8882-9109DB55284B}" type="slidenum">
              <a:rPr lang="de-DE" smtClean="0"/>
              <a:t>31</a:t>
            </a:fld>
            <a:endParaRPr lang="de-DE"/>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smtClean="0"/>
              <a:t>Dr. Arno Doebert</a:t>
            </a:r>
            <a:endParaRPr lang="de-DE" dirty="0"/>
          </a:p>
        </p:txBody>
      </p:sp>
      <p:sp>
        <p:nvSpPr>
          <p:cNvPr id="8" name="Abgerundetes Rechteck 7"/>
          <p:cNvSpPr/>
          <p:nvPr/>
        </p:nvSpPr>
        <p:spPr>
          <a:xfrm>
            <a:off x="2435858" y="3356992"/>
            <a:ext cx="4224660" cy="864096"/>
          </a:xfrm>
          <a:prstGeom prst="round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smtClean="0">
                <a:solidFill>
                  <a:schemeClr val="tx1"/>
                </a:solidFill>
                <a:latin typeface="Helvetica"/>
                <a:cs typeface="Helvetica"/>
              </a:rPr>
              <a:t>Kurzumfrage: Aussetzung von Mietzahlungen</a:t>
            </a:r>
            <a:endParaRPr lang="de-DE" dirty="0">
              <a:solidFill>
                <a:schemeClr val="tx1"/>
              </a:solidFill>
              <a:latin typeface="Helvetica"/>
              <a:cs typeface="Helvetica"/>
            </a:endParaRPr>
          </a:p>
        </p:txBody>
      </p:sp>
    </p:spTree>
    <p:extLst>
      <p:ext uri="{BB962C8B-B14F-4D97-AF65-F5344CB8AC3E}">
        <p14:creationId xmlns:p14="http://schemas.microsoft.com/office/powerpoint/2010/main" val="349833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a:bodyPr>
          <a:lstStyle/>
          <a:p>
            <a:r>
              <a:rPr lang="de-DE" dirty="0" smtClean="0"/>
              <a:t>Kündigungssperre für Miet- und Pachtverhältnisse 		(Art. 240 EGBGB § 2)</a:t>
            </a:r>
          </a:p>
          <a:p>
            <a:pPr lvl="1"/>
            <a:r>
              <a:rPr lang="de-DE" sz="2000" dirty="0" smtClean="0"/>
              <a:t>Verzug von Miet- /Pachtzinszahlungen vom 01.04.2020 bis zum 30.06.2020</a:t>
            </a:r>
          </a:p>
          <a:p>
            <a:pPr lvl="1"/>
            <a:r>
              <a:rPr lang="de-DE" sz="2000" dirty="0" smtClean="0"/>
              <a:t>Nichtleistung beruht auf den Auswirkungen der COVID-19-Pandemie (Glaubhaftmachung)</a:t>
            </a:r>
          </a:p>
          <a:p>
            <a:pPr lvl="1"/>
            <a:r>
              <a:rPr lang="de-DE" sz="2000" dirty="0" smtClean="0"/>
              <a:t>Rechtsfolge: </a:t>
            </a:r>
          </a:p>
          <a:p>
            <a:pPr lvl="2"/>
            <a:r>
              <a:rPr lang="de-DE" sz="1800" dirty="0" smtClean="0"/>
              <a:t>Ausschluss des Kündigungsrechtes wegen Verzugs bis 30.06.2022</a:t>
            </a:r>
          </a:p>
          <a:p>
            <a:pPr lvl="2"/>
            <a:r>
              <a:rPr lang="de-DE" sz="1800" dirty="0" smtClean="0"/>
              <a:t>Fortbestehende Zahlungspflicht</a:t>
            </a:r>
          </a:p>
          <a:p>
            <a:pPr lvl="1"/>
            <a:endParaRPr lang="de-DE" sz="2000" dirty="0" smtClean="0"/>
          </a:p>
          <a:p>
            <a:pPr lvl="1"/>
            <a:r>
              <a:rPr lang="de-DE" sz="2000" dirty="0" smtClean="0"/>
              <a:t>Kann erweitert werden für 07-09/2020</a:t>
            </a:r>
          </a:p>
        </p:txBody>
      </p:sp>
      <p:sp>
        <p:nvSpPr>
          <p:cNvPr id="2" name="Titel 1"/>
          <p:cNvSpPr>
            <a:spLocks noGrp="1"/>
          </p:cNvSpPr>
          <p:nvPr>
            <p:ph type="title"/>
          </p:nvPr>
        </p:nvSpPr>
        <p:spPr/>
        <p:txBody>
          <a:bodyPr/>
          <a:lstStyle/>
          <a:p>
            <a:r>
              <a:rPr lang="de-DE" dirty="0" smtClean="0"/>
              <a:t>Änderungen im</a:t>
            </a:r>
            <a:br>
              <a:rPr lang="de-DE" dirty="0" smtClean="0"/>
            </a:br>
            <a:r>
              <a:rPr lang="de-DE" dirty="0" smtClean="0"/>
              <a:t>allgemeinen Zivilrecht </a:t>
            </a:r>
            <a:r>
              <a:rPr lang="de-DE" dirty="0" smtClean="0"/>
              <a:t>(IV)</a:t>
            </a:r>
            <a:endParaRPr lang="de-DE" dirty="0"/>
          </a:p>
        </p:txBody>
      </p:sp>
      <p:sp>
        <p:nvSpPr>
          <p:cNvPr id="4" name="Datumsplatzhalter 3"/>
          <p:cNvSpPr>
            <a:spLocks noGrp="1"/>
          </p:cNvSpPr>
          <p:nvPr>
            <p:ph type="dt" sz="half" idx="2"/>
          </p:nvPr>
        </p:nvSpPr>
        <p:spPr>
          <a:xfrm>
            <a:off x="457200" y="6356350"/>
            <a:ext cx="1162472" cy="365125"/>
          </a:xfrm>
        </p:spPr>
        <p:txBody>
          <a:bodyPr/>
          <a:lstStyle/>
          <a:p>
            <a:fld id="{6D7E20F9-7DF7-4D13-8D08-F60742420DA9}" type="datetime1">
              <a:rPr lang="de-DE" smtClean="0"/>
              <a:t>09.04.2020</a:t>
            </a:fld>
            <a:endParaRPr lang="de-DE" dirty="0"/>
          </a:p>
        </p:txBody>
      </p:sp>
      <p:sp>
        <p:nvSpPr>
          <p:cNvPr id="6" name="Foliennummernplatzhalter 5"/>
          <p:cNvSpPr>
            <a:spLocks noGrp="1"/>
          </p:cNvSpPr>
          <p:nvPr>
            <p:ph type="sldNum" sz="quarter" idx="4"/>
          </p:nvPr>
        </p:nvSpPr>
        <p:spPr>
          <a:xfrm>
            <a:off x="8172400" y="6356350"/>
            <a:ext cx="514400" cy="365125"/>
          </a:xfrm>
        </p:spPr>
        <p:txBody>
          <a:bodyPr/>
          <a:lstStyle/>
          <a:p>
            <a:fld id="{7FDD33BD-D6F1-F240-8882-9109DB55284B}" type="slidenum">
              <a:rPr lang="de-DE" smtClean="0"/>
              <a:t>32</a:t>
            </a:fld>
            <a:endParaRPr lang="de-DE"/>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smtClean="0"/>
              <a:t>Dr. Arno Doebert</a:t>
            </a:r>
            <a:endParaRPr lang="de-DE" dirty="0"/>
          </a:p>
        </p:txBody>
      </p:sp>
    </p:spTree>
    <p:extLst>
      <p:ext uri="{BB962C8B-B14F-4D97-AF65-F5344CB8AC3E}">
        <p14:creationId xmlns:p14="http://schemas.microsoft.com/office/powerpoint/2010/main" val="279782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fontScale="92500" lnSpcReduction="20000"/>
          </a:bodyPr>
          <a:lstStyle/>
          <a:p>
            <a:r>
              <a:rPr lang="de-DE" dirty="0" smtClean="0"/>
              <a:t>Schutz von Darlehensnehmern (Art. 240 EGBGB § 3)</a:t>
            </a:r>
          </a:p>
          <a:p>
            <a:pPr lvl="1"/>
            <a:r>
              <a:rPr lang="de-DE" sz="2200" dirty="0" smtClean="0"/>
              <a:t>Voraussetzungen:</a:t>
            </a:r>
          </a:p>
          <a:p>
            <a:pPr lvl="2"/>
            <a:r>
              <a:rPr lang="de-DE" dirty="0" smtClean="0"/>
              <a:t>nur Verbraucherdarlehensverträge</a:t>
            </a:r>
          </a:p>
          <a:p>
            <a:pPr lvl="2"/>
            <a:r>
              <a:rPr lang="de-DE" dirty="0" smtClean="0"/>
              <a:t>Darlehensnehmer hat Einnahmeausfälle aufgrund COVID-19-Pandamie, die weitere Zahlungen unzumutbar machen</a:t>
            </a:r>
          </a:p>
          <a:p>
            <a:pPr lvl="1"/>
            <a:r>
              <a:rPr lang="de-DE" sz="2200" dirty="0" smtClean="0"/>
              <a:t>Rechtsfolgen:</a:t>
            </a:r>
          </a:p>
          <a:p>
            <a:pPr lvl="2"/>
            <a:r>
              <a:rPr lang="de-DE" dirty="0" smtClean="0"/>
              <a:t>Stundung Kapitaldienst (01.04.-30.06.2020) für 3 Monate</a:t>
            </a:r>
          </a:p>
          <a:p>
            <a:pPr lvl="2"/>
            <a:r>
              <a:rPr lang="de-DE" dirty="0" smtClean="0"/>
              <a:t>Kündigung wegen Verzug oder Verschlechterung der Vermögenslage im Zeitraum der Stundung ausgeschlossen</a:t>
            </a:r>
          </a:p>
          <a:p>
            <a:pPr lvl="2"/>
            <a:r>
              <a:rPr lang="de-DE" dirty="0" smtClean="0"/>
              <a:t>Einverständliche Vereinbarung im Stundungszeitraum, sonst Verlängerung des Vertragszeitraums</a:t>
            </a:r>
          </a:p>
          <a:p>
            <a:pPr lvl="2"/>
            <a:endParaRPr lang="de-DE" dirty="0" smtClean="0"/>
          </a:p>
          <a:p>
            <a:pPr lvl="1"/>
            <a:r>
              <a:rPr lang="de-DE" dirty="0" smtClean="0"/>
              <a:t>Kann erweitert werden auf </a:t>
            </a:r>
            <a:r>
              <a:rPr lang="de-DE" u="sng" dirty="0" smtClean="0"/>
              <a:t>Kleinstunternehmen</a:t>
            </a:r>
            <a:r>
              <a:rPr lang="de-DE" dirty="0" smtClean="0"/>
              <a:t> sowie auf Leistungen bis 30.09.2020</a:t>
            </a:r>
          </a:p>
        </p:txBody>
      </p:sp>
      <p:sp>
        <p:nvSpPr>
          <p:cNvPr id="2" name="Titel 1"/>
          <p:cNvSpPr>
            <a:spLocks noGrp="1"/>
          </p:cNvSpPr>
          <p:nvPr>
            <p:ph type="title"/>
          </p:nvPr>
        </p:nvSpPr>
        <p:spPr/>
        <p:txBody>
          <a:bodyPr/>
          <a:lstStyle/>
          <a:p>
            <a:r>
              <a:rPr lang="de-DE" dirty="0" smtClean="0"/>
              <a:t>Änderungen im</a:t>
            </a:r>
            <a:br>
              <a:rPr lang="de-DE" dirty="0" smtClean="0"/>
            </a:br>
            <a:r>
              <a:rPr lang="de-DE" dirty="0" smtClean="0"/>
              <a:t>allgemeinen Zivilrecht </a:t>
            </a:r>
            <a:r>
              <a:rPr lang="de-DE" dirty="0" smtClean="0"/>
              <a:t>(V</a:t>
            </a:r>
            <a:r>
              <a:rPr lang="de-DE" dirty="0" smtClean="0"/>
              <a:t>)</a:t>
            </a:r>
            <a:endParaRPr lang="de-DE" dirty="0"/>
          </a:p>
        </p:txBody>
      </p:sp>
      <p:sp>
        <p:nvSpPr>
          <p:cNvPr id="4" name="Datumsplatzhalter 3"/>
          <p:cNvSpPr>
            <a:spLocks noGrp="1"/>
          </p:cNvSpPr>
          <p:nvPr>
            <p:ph type="dt" sz="half" idx="2"/>
          </p:nvPr>
        </p:nvSpPr>
        <p:spPr>
          <a:xfrm>
            <a:off x="457200" y="6356350"/>
            <a:ext cx="1162472" cy="365125"/>
          </a:xfrm>
        </p:spPr>
        <p:txBody>
          <a:bodyPr/>
          <a:lstStyle/>
          <a:p>
            <a:fld id="{7F70AA48-57A8-4A4B-B8A0-F5525D89B267}" type="datetime1">
              <a:rPr lang="de-DE" smtClean="0"/>
              <a:t>09.04.2020</a:t>
            </a:fld>
            <a:endParaRPr lang="de-DE" dirty="0"/>
          </a:p>
        </p:txBody>
      </p:sp>
      <p:sp>
        <p:nvSpPr>
          <p:cNvPr id="6" name="Foliennummernplatzhalter 5"/>
          <p:cNvSpPr>
            <a:spLocks noGrp="1"/>
          </p:cNvSpPr>
          <p:nvPr>
            <p:ph type="sldNum" sz="quarter" idx="4"/>
          </p:nvPr>
        </p:nvSpPr>
        <p:spPr>
          <a:xfrm>
            <a:off x="8172400" y="6356350"/>
            <a:ext cx="514400" cy="365125"/>
          </a:xfrm>
        </p:spPr>
        <p:txBody>
          <a:bodyPr/>
          <a:lstStyle/>
          <a:p>
            <a:fld id="{7FDD33BD-D6F1-F240-8882-9109DB55284B}" type="slidenum">
              <a:rPr lang="de-DE" smtClean="0"/>
              <a:t>33</a:t>
            </a:fld>
            <a:endParaRPr lang="de-DE"/>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smtClean="0"/>
              <a:t>Dr. Arno Doebert</a:t>
            </a:r>
            <a:endParaRPr lang="de-DE" dirty="0"/>
          </a:p>
        </p:txBody>
      </p:sp>
    </p:spTree>
    <p:extLst>
      <p:ext uri="{BB962C8B-B14F-4D97-AF65-F5344CB8AC3E}">
        <p14:creationId xmlns:p14="http://schemas.microsoft.com/office/powerpoint/2010/main" val="103147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a:bodyPr>
          <a:lstStyle/>
          <a:p>
            <a:r>
              <a:rPr lang="de-DE" dirty="0" smtClean="0"/>
              <a:t>Gesellschaftsrecht:</a:t>
            </a:r>
          </a:p>
          <a:p>
            <a:pPr lvl="1"/>
            <a:r>
              <a:rPr lang="de-DE" sz="2000" dirty="0" smtClean="0"/>
              <a:t>Vereinfachungen für Hauptversammlungen bei AG sowie andere Gesellschafter- oder Mitgliederversammlungen</a:t>
            </a:r>
          </a:p>
          <a:p>
            <a:pPr lvl="1"/>
            <a:r>
              <a:rPr lang="de-DE" sz="2000" dirty="0" smtClean="0"/>
              <a:t>Einschränkung der Anfechtungsmöglichkeiten </a:t>
            </a:r>
          </a:p>
          <a:p>
            <a:pPr lvl="1"/>
            <a:r>
              <a:rPr lang="de-DE" sz="2000" dirty="0" smtClean="0"/>
              <a:t>Erleichterung von Kapitalmaßnahmen</a:t>
            </a:r>
          </a:p>
          <a:p>
            <a:pPr lvl="1"/>
            <a:endParaRPr lang="de-DE" sz="2000" dirty="0" smtClean="0"/>
          </a:p>
          <a:p>
            <a:r>
              <a:rPr lang="de-DE" dirty="0" smtClean="0"/>
              <a:t>Strafprozessrecht:</a:t>
            </a:r>
          </a:p>
          <a:p>
            <a:pPr lvl="1"/>
            <a:r>
              <a:rPr lang="de-DE" sz="2000" dirty="0"/>
              <a:t>Hemmung der Unterbrechungsfristen einer </a:t>
            </a:r>
            <a:r>
              <a:rPr lang="de-DE" sz="2000" dirty="0" smtClean="0"/>
              <a:t>Hauptverhandlung</a:t>
            </a:r>
          </a:p>
          <a:p>
            <a:pPr lvl="1"/>
            <a:r>
              <a:rPr lang="de-DE" sz="2000" dirty="0" smtClean="0"/>
              <a:t>Verlängerung der Frist </a:t>
            </a:r>
            <a:r>
              <a:rPr lang="de-DE" sz="2000" dirty="0"/>
              <a:t>für die Urteilsverkündung</a:t>
            </a:r>
            <a:endParaRPr lang="de-DE" sz="2000" dirty="0" smtClean="0"/>
          </a:p>
          <a:p>
            <a:pPr lvl="1"/>
            <a:endParaRPr lang="de-DE" dirty="0"/>
          </a:p>
        </p:txBody>
      </p:sp>
      <p:sp>
        <p:nvSpPr>
          <p:cNvPr id="2" name="Titel 1"/>
          <p:cNvSpPr>
            <a:spLocks noGrp="1"/>
          </p:cNvSpPr>
          <p:nvPr>
            <p:ph type="title"/>
          </p:nvPr>
        </p:nvSpPr>
        <p:spPr/>
        <p:txBody>
          <a:bodyPr/>
          <a:lstStyle/>
          <a:p>
            <a:r>
              <a:rPr lang="de-DE" dirty="0" smtClean="0"/>
              <a:t>Weitere Rechtsgebiete</a:t>
            </a:r>
            <a:endParaRPr lang="de-DE" dirty="0"/>
          </a:p>
        </p:txBody>
      </p:sp>
      <p:sp>
        <p:nvSpPr>
          <p:cNvPr id="4" name="Datumsplatzhalter 3"/>
          <p:cNvSpPr>
            <a:spLocks noGrp="1"/>
          </p:cNvSpPr>
          <p:nvPr>
            <p:ph type="dt" sz="half" idx="2"/>
          </p:nvPr>
        </p:nvSpPr>
        <p:spPr>
          <a:xfrm>
            <a:off x="457200" y="6356350"/>
            <a:ext cx="1162472" cy="365125"/>
          </a:xfrm>
        </p:spPr>
        <p:txBody>
          <a:bodyPr/>
          <a:lstStyle/>
          <a:p>
            <a:fld id="{72BB3B34-530E-4174-B610-F42F1A5BA022}" type="datetime1">
              <a:rPr lang="de-DE" smtClean="0"/>
              <a:t>09.04.2020</a:t>
            </a:fld>
            <a:endParaRPr lang="de-DE" dirty="0"/>
          </a:p>
        </p:txBody>
      </p:sp>
      <p:sp>
        <p:nvSpPr>
          <p:cNvPr id="6" name="Foliennummernplatzhalter 5"/>
          <p:cNvSpPr>
            <a:spLocks noGrp="1"/>
          </p:cNvSpPr>
          <p:nvPr>
            <p:ph type="sldNum" sz="quarter" idx="4"/>
          </p:nvPr>
        </p:nvSpPr>
        <p:spPr>
          <a:xfrm>
            <a:off x="8172400" y="6356350"/>
            <a:ext cx="514400" cy="365125"/>
          </a:xfrm>
        </p:spPr>
        <p:txBody>
          <a:bodyPr/>
          <a:lstStyle/>
          <a:p>
            <a:fld id="{7FDD33BD-D6F1-F240-8882-9109DB55284B}" type="slidenum">
              <a:rPr lang="de-DE" smtClean="0"/>
              <a:t>34</a:t>
            </a:fld>
            <a:endParaRPr lang="de-DE"/>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smtClean="0"/>
              <a:t>Dr. Arno Doebert</a:t>
            </a:r>
            <a:endParaRPr lang="de-DE" dirty="0"/>
          </a:p>
        </p:txBody>
      </p:sp>
    </p:spTree>
    <p:extLst>
      <p:ext uri="{BB962C8B-B14F-4D97-AF65-F5344CB8AC3E}">
        <p14:creationId xmlns:p14="http://schemas.microsoft.com/office/powerpoint/2010/main" val="71406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Rechteck 2"/>
          <p:cNvSpPr/>
          <p:nvPr/>
        </p:nvSpPr>
        <p:spPr>
          <a:xfrm>
            <a:off x="457200" y="1701800"/>
            <a:ext cx="576000" cy="57606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1</a:t>
            </a:r>
            <a:endParaRPr lang="de-DE" dirty="0">
              <a:solidFill>
                <a:srgbClr val="8AAEC1"/>
              </a:solidFill>
              <a:latin typeface="Helvetica"/>
              <a:cs typeface="Helvetica"/>
            </a:endParaRPr>
          </a:p>
        </p:txBody>
      </p:sp>
      <p:sp>
        <p:nvSpPr>
          <p:cNvPr id="4" name="Rechteck 3"/>
          <p:cNvSpPr/>
          <p:nvPr/>
        </p:nvSpPr>
        <p:spPr>
          <a:xfrm>
            <a:off x="457200" y="2420888"/>
            <a:ext cx="576000" cy="576064"/>
          </a:xfrm>
          <a:prstGeom prst="rect">
            <a:avLst/>
          </a:prstGeom>
          <a:solidFill>
            <a:srgbClr val="DDF1FF"/>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2</a:t>
            </a:r>
            <a:endParaRPr lang="de-DE" dirty="0">
              <a:solidFill>
                <a:srgbClr val="8AAEC1"/>
              </a:solidFill>
              <a:latin typeface="Helvetica"/>
              <a:cs typeface="Helvetica"/>
            </a:endParaRPr>
          </a:p>
        </p:txBody>
      </p:sp>
      <p:sp>
        <p:nvSpPr>
          <p:cNvPr id="5" name="Rechteck 4"/>
          <p:cNvSpPr/>
          <p:nvPr/>
        </p:nvSpPr>
        <p:spPr>
          <a:xfrm>
            <a:off x="457200" y="3140968"/>
            <a:ext cx="576000" cy="57606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3</a:t>
            </a:r>
            <a:endParaRPr lang="de-DE" dirty="0">
              <a:solidFill>
                <a:srgbClr val="8AAEC1"/>
              </a:solidFill>
              <a:latin typeface="Helvetica"/>
              <a:cs typeface="Helvetica"/>
            </a:endParaRPr>
          </a:p>
        </p:txBody>
      </p:sp>
      <p:sp>
        <p:nvSpPr>
          <p:cNvPr id="6" name="Rechteck 5"/>
          <p:cNvSpPr/>
          <p:nvPr/>
        </p:nvSpPr>
        <p:spPr>
          <a:xfrm>
            <a:off x="467544" y="3861048"/>
            <a:ext cx="576000" cy="576064"/>
          </a:xfrm>
          <a:prstGeom prst="rect">
            <a:avLst/>
          </a:prstGeom>
          <a:solidFill>
            <a:srgbClr val="8AAEC1"/>
          </a:solidFill>
          <a:ln>
            <a:solidFill>
              <a:srgbClr val="8AAEC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smtClean="0">
                <a:latin typeface="Helvetica"/>
                <a:cs typeface="Helvetica"/>
              </a:rPr>
              <a:t>4</a:t>
            </a:r>
            <a:endParaRPr lang="de-DE" b="1" dirty="0">
              <a:latin typeface="Helvetica"/>
              <a:cs typeface="Helvetica"/>
            </a:endParaRPr>
          </a:p>
        </p:txBody>
      </p:sp>
      <p:sp>
        <p:nvSpPr>
          <p:cNvPr id="7" name="Rechteck 6"/>
          <p:cNvSpPr/>
          <p:nvPr/>
        </p:nvSpPr>
        <p:spPr>
          <a:xfrm>
            <a:off x="467544" y="4581128"/>
            <a:ext cx="5760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5</a:t>
            </a:r>
            <a:endParaRPr lang="de-DE" dirty="0">
              <a:solidFill>
                <a:srgbClr val="8AAEC1"/>
              </a:solidFill>
              <a:latin typeface="Helvetica"/>
              <a:cs typeface="Helvetica"/>
            </a:endParaRPr>
          </a:p>
        </p:txBody>
      </p:sp>
      <p:sp>
        <p:nvSpPr>
          <p:cNvPr id="8" name="Rechteck 7"/>
          <p:cNvSpPr/>
          <p:nvPr/>
        </p:nvSpPr>
        <p:spPr>
          <a:xfrm>
            <a:off x="1185600" y="1701800"/>
            <a:ext cx="7539300" cy="57606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rgbClr val="8AAEC1"/>
                </a:solidFill>
                <a:latin typeface="Helvetica"/>
                <a:cs typeface="Helvetica"/>
              </a:rPr>
              <a:t>Einleitung</a:t>
            </a:r>
          </a:p>
        </p:txBody>
      </p:sp>
      <p:sp>
        <p:nvSpPr>
          <p:cNvPr id="9" name="Rechteck 8"/>
          <p:cNvSpPr/>
          <p:nvPr/>
        </p:nvSpPr>
        <p:spPr>
          <a:xfrm>
            <a:off x="467608" y="5301208"/>
            <a:ext cx="5760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6</a:t>
            </a:r>
            <a:endParaRPr lang="de-DE" dirty="0">
              <a:solidFill>
                <a:srgbClr val="8AAEC1"/>
              </a:solidFill>
              <a:latin typeface="Helvetica"/>
              <a:cs typeface="Helvetica"/>
            </a:endParaRPr>
          </a:p>
        </p:txBody>
      </p:sp>
      <p:sp>
        <p:nvSpPr>
          <p:cNvPr id="10" name="Rechteck 9"/>
          <p:cNvSpPr/>
          <p:nvPr/>
        </p:nvSpPr>
        <p:spPr>
          <a:xfrm>
            <a:off x="1185600" y="2420888"/>
            <a:ext cx="7539300" cy="576064"/>
          </a:xfrm>
          <a:prstGeom prst="rect">
            <a:avLst/>
          </a:prstGeom>
          <a:solidFill>
            <a:srgbClr val="DDF1FF"/>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chemeClr val="accent1"/>
                </a:solidFill>
                <a:latin typeface="Helvetica"/>
                <a:cs typeface="Helvetica"/>
              </a:rPr>
              <a:t>Staatliche </a:t>
            </a:r>
            <a:r>
              <a:rPr lang="de-DE" dirty="0" smtClean="0">
                <a:solidFill>
                  <a:schemeClr val="accent1"/>
                </a:solidFill>
                <a:latin typeface="Helvetica"/>
                <a:cs typeface="Helvetica"/>
              </a:rPr>
              <a:t>Fördermaßnahmen</a:t>
            </a:r>
            <a:endParaRPr lang="de-DE" dirty="0">
              <a:solidFill>
                <a:schemeClr val="accent1"/>
              </a:solidFill>
              <a:latin typeface="Helvetica"/>
              <a:cs typeface="Helvetica"/>
            </a:endParaRPr>
          </a:p>
        </p:txBody>
      </p:sp>
      <p:sp>
        <p:nvSpPr>
          <p:cNvPr id="11" name="Rechteck 10"/>
          <p:cNvSpPr/>
          <p:nvPr/>
        </p:nvSpPr>
        <p:spPr>
          <a:xfrm>
            <a:off x="1185600" y="3145568"/>
            <a:ext cx="7539300" cy="57606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chemeClr val="accent1"/>
                </a:solidFill>
                <a:latin typeface="Helvetica"/>
                <a:cs typeface="Helvetica"/>
              </a:rPr>
              <a:t>Aktuelle gesetzgeberische </a:t>
            </a:r>
            <a:r>
              <a:rPr lang="de-DE" dirty="0" smtClean="0">
                <a:solidFill>
                  <a:schemeClr val="accent1"/>
                </a:solidFill>
                <a:latin typeface="Helvetica"/>
                <a:cs typeface="Helvetica"/>
              </a:rPr>
              <a:t>Änderungen</a:t>
            </a:r>
            <a:endParaRPr lang="de-DE" dirty="0">
              <a:solidFill>
                <a:schemeClr val="accent1"/>
              </a:solidFill>
              <a:latin typeface="Helvetica"/>
              <a:cs typeface="Helvetica"/>
            </a:endParaRPr>
          </a:p>
        </p:txBody>
      </p:sp>
      <p:sp>
        <p:nvSpPr>
          <p:cNvPr id="12" name="Rechteck 11"/>
          <p:cNvSpPr/>
          <p:nvPr/>
        </p:nvSpPr>
        <p:spPr>
          <a:xfrm>
            <a:off x="1185600" y="3870248"/>
            <a:ext cx="7539300" cy="576064"/>
          </a:xfrm>
          <a:prstGeom prst="rect">
            <a:avLst/>
          </a:prstGeom>
          <a:solidFill>
            <a:srgbClr val="8AAEC1"/>
          </a:solidFill>
          <a:ln>
            <a:solidFill>
              <a:srgbClr val="8AAEC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b="1" dirty="0" smtClean="0">
                <a:latin typeface="Helvetica"/>
                <a:cs typeface="Helvetica"/>
              </a:rPr>
              <a:t>Insolvenzrechtliche Änderungen (</a:t>
            </a:r>
            <a:r>
              <a:rPr lang="de-DE" b="1" dirty="0" err="1" smtClean="0">
                <a:latin typeface="Helvetica"/>
                <a:cs typeface="Helvetica"/>
              </a:rPr>
              <a:t>COVInsAG</a:t>
            </a:r>
            <a:r>
              <a:rPr lang="de-DE" b="1" dirty="0" smtClean="0">
                <a:latin typeface="Helvetica"/>
                <a:cs typeface="Helvetica"/>
              </a:rPr>
              <a:t>)</a:t>
            </a:r>
            <a:endParaRPr lang="de-DE" b="1" dirty="0">
              <a:latin typeface="Helvetica"/>
              <a:cs typeface="Helvetica"/>
            </a:endParaRPr>
          </a:p>
        </p:txBody>
      </p:sp>
      <p:sp>
        <p:nvSpPr>
          <p:cNvPr id="13" name="Rechteck 12"/>
          <p:cNvSpPr/>
          <p:nvPr/>
        </p:nvSpPr>
        <p:spPr>
          <a:xfrm>
            <a:off x="1185600" y="4594928"/>
            <a:ext cx="75393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rgbClr val="8AAEC1"/>
                </a:solidFill>
                <a:latin typeface="Helvetica"/>
                <a:cs typeface="Helvetica"/>
              </a:rPr>
              <a:t>Handlungsempfehlungen für Berater</a:t>
            </a:r>
          </a:p>
        </p:txBody>
      </p:sp>
      <p:sp>
        <p:nvSpPr>
          <p:cNvPr id="14" name="Rechteck 13"/>
          <p:cNvSpPr/>
          <p:nvPr/>
        </p:nvSpPr>
        <p:spPr>
          <a:xfrm>
            <a:off x="1185600" y="5301208"/>
            <a:ext cx="75393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smtClean="0">
                <a:solidFill>
                  <a:srgbClr val="8AAEC1"/>
                </a:solidFill>
                <a:latin typeface="Helvetica"/>
                <a:cs typeface="Helvetica"/>
              </a:rPr>
              <a:t>Sonstiges/Fragen</a:t>
            </a:r>
            <a:endParaRPr lang="de-DE" dirty="0">
              <a:solidFill>
                <a:srgbClr val="8AAEC1"/>
              </a:solidFill>
              <a:latin typeface="Helvetica"/>
              <a:cs typeface="Helvetica"/>
            </a:endParaRPr>
          </a:p>
        </p:txBody>
      </p:sp>
      <p:sp>
        <p:nvSpPr>
          <p:cNvPr id="15" name="Datumsplatzhalter 14"/>
          <p:cNvSpPr>
            <a:spLocks noGrp="1"/>
          </p:cNvSpPr>
          <p:nvPr>
            <p:ph type="dt" sz="half" idx="2"/>
          </p:nvPr>
        </p:nvSpPr>
        <p:spPr>
          <a:xfrm>
            <a:off x="457200" y="6356350"/>
            <a:ext cx="1162472" cy="365125"/>
          </a:xfrm>
        </p:spPr>
        <p:txBody>
          <a:bodyPr/>
          <a:lstStyle/>
          <a:p>
            <a:fld id="{4D8BDC5D-7D39-42E4-8B9D-DE23A616E690}" type="datetime1">
              <a:rPr lang="de-DE" smtClean="0"/>
              <a:t>09.04.2020</a:t>
            </a:fld>
            <a:endParaRPr lang="de-DE" dirty="0"/>
          </a:p>
        </p:txBody>
      </p:sp>
      <p:sp>
        <p:nvSpPr>
          <p:cNvPr id="17" name="Foliennummernplatzhalter 16"/>
          <p:cNvSpPr>
            <a:spLocks noGrp="1"/>
          </p:cNvSpPr>
          <p:nvPr>
            <p:ph type="sldNum" sz="quarter" idx="4"/>
          </p:nvPr>
        </p:nvSpPr>
        <p:spPr>
          <a:xfrm>
            <a:off x="8172400" y="6356350"/>
            <a:ext cx="514400" cy="365125"/>
          </a:xfrm>
        </p:spPr>
        <p:txBody>
          <a:bodyPr/>
          <a:lstStyle/>
          <a:p>
            <a:fld id="{7FDD33BD-D6F1-F240-8882-9109DB55284B}" type="slidenum">
              <a:rPr lang="de-DE" smtClean="0"/>
              <a:t>35</a:t>
            </a:fld>
            <a:endParaRPr lang="de-DE"/>
          </a:p>
        </p:txBody>
      </p:sp>
      <p:sp>
        <p:nvSpPr>
          <p:cNvPr id="18"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smtClean="0"/>
              <a:t>Dr. </a:t>
            </a:r>
            <a:r>
              <a:rPr lang="de-DE" dirty="0" err="1" smtClean="0"/>
              <a:t>Tjark</a:t>
            </a:r>
            <a:r>
              <a:rPr lang="de-DE" dirty="0" smtClean="0"/>
              <a:t> Thies</a:t>
            </a:r>
            <a:endParaRPr lang="de-DE" dirty="0"/>
          </a:p>
        </p:txBody>
      </p:sp>
    </p:spTree>
    <p:extLst>
      <p:ext uri="{BB962C8B-B14F-4D97-AF65-F5344CB8AC3E}">
        <p14:creationId xmlns:p14="http://schemas.microsoft.com/office/powerpoint/2010/main" val="384108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a:bodyPr>
          <a:lstStyle/>
          <a:p>
            <a:pPr marL="0" lvl="1" indent="0">
              <a:buNone/>
            </a:pPr>
            <a:endParaRPr lang="de-DE" sz="2000" dirty="0" smtClean="0"/>
          </a:p>
          <a:p>
            <a:pPr marL="0" lvl="1" indent="0">
              <a:buNone/>
            </a:pPr>
            <a:r>
              <a:rPr lang="de-DE" sz="2000" dirty="0" smtClean="0"/>
              <a:t>Gesetz zur vorübergehenden Aussetzung der Insolvenzantragspflicht und zur Begrenzung der Organhaftung bei einer durch die COVID-19-Pandemie bedingten Insolvenz (</a:t>
            </a:r>
            <a:r>
              <a:rPr lang="de-DE" sz="2000" dirty="0" err="1" smtClean="0"/>
              <a:t>COVInsAG</a:t>
            </a:r>
            <a:r>
              <a:rPr lang="de-DE" sz="2000" dirty="0" smtClean="0"/>
              <a:t>)</a:t>
            </a:r>
          </a:p>
          <a:p>
            <a:pPr marL="0" lvl="1" indent="0">
              <a:buNone/>
            </a:pPr>
            <a:endParaRPr lang="de-DE" sz="2000" dirty="0" smtClean="0"/>
          </a:p>
          <a:p>
            <a:pPr marL="0" lvl="1" indent="0">
              <a:buNone/>
            </a:pPr>
            <a:endParaRPr lang="de-DE" sz="2000" dirty="0"/>
          </a:p>
          <a:p>
            <a:pPr marL="0" lvl="1" indent="0">
              <a:buNone/>
            </a:pPr>
            <a:r>
              <a:rPr lang="de-DE" sz="2000" dirty="0" smtClean="0"/>
              <a:t>Inkrafttreten rückwirkend zum 1. März 2020</a:t>
            </a:r>
          </a:p>
          <a:p>
            <a:pPr marL="0" lvl="1" indent="0">
              <a:buNone/>
            </a:pPr>
            <a:endParaRPr lang="de-DE" sz="2000" dirty="0" smtClean="0"/>
          </a:p>
          <a:p>
            <a:pPr marL="0" lvl="1" indent="0">
              <a:buNone/>
            </a:pPr>
            <a:endParaRPr lang="de-DE" sz="2000" dirty="0"/>
          </a:p>
          <a:p>
            <a:pPr marL="0" lvl="1" indent="0">
              <a:buNone/>
            </a:pPr>
            <a:r>
              <a:rPr lang="de-DE" sz="2000" dirty="0"/>
              <a:t>Vorbilder: Aufbauhilfegesetze 2002, 2013 und 2016</a:t>
            </a:r>
          </a:p>
          <a:p>
            <a:endParaRPr lang="de-DE" sz="2800" dirty="0" smtClean="0"/>
          </a:p>
        </p:txBody>
      </p:sp>
      <p:sp>
        <p:nvSpPr>
          <p:cNvPr id="2" name="Titel 1"/>
          <p:cNvSpPr>
            <a:spLocks noGrp="1"/>
          </p:cNvSpPr>
          <p:nvPr>
            <p:ph type="title"/>
          </p:nvPr>
        </p:nvSpPr>
        <p:spPr/>
        <p:txBody>
          <a:bodyPr>
            <a:normAutofit/>
          </a:bodyPr>
          <a:lstStyle/>
          <a:p>
            <a:r>
              <a:rPr lang="de-DE" sz="3100" dirty="0" smtClean="0"/>
              <a:t>4. Insolvenzrechtliche Änderungen</a:t>
            </a:r>
            <a:endParaRPr lang="de-DE" sz="3100" dirty="0"/>
          </a:p>
        </p:txBody>
      </p:sp>
      <p:sp>
        <p:nvSpPr>
          <p:cNvPr id="4" name="Datumsplatzhalter 3"/>
          <p:cNvSpPr>
            <a:spLocks noGrp="1"/>
          </p:cNvSpPr>
          <p:nvPr>
            <p:ph type="dt" sz="half" idx="2"/>
          </p:nvPr>
        </p:nvSpPr>
        <p:spPr>
          <a:xfrm>
            <a:off x="457200" y="6356350"/>
            <a:ext cx="116247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F4A6429-5DAF-4714-8B1D-304CBCBC723D}" type="datetime1">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09.04.2020</a:t>
            </a:fld>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
        <p:nvSpPr>
          <p:cNvPr id="6" name="Foliennummernplatzhalter 5"/>
          <p:cNvSpPr>
            <a:spLocks noGrp="1"/>
          </p:cNvSpPr>
          <p:nvPr>
            <p:ph type="sldNum" sz="quarter" idx="4"/>
          </p:nvPr>
        </p:nvSpPr>
        <p:spPr>
          <a:xfrm>
            <a:off x="8172400" y="6356350"/>
            <a:ext cx="5144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FDD33BD-D6F1-F240-8882-9109DB55284B}" type="slidenum">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36</a:t>
            </a:fld>
            <a:endParaRPr kumimoji="0" lang="de-DE" sz="1200" b="0" i="0" u="none" strike="noStrike" kern="1200" cap="none" spc="0" normalizeH="0" baseline="0" noProof="0">
              <a:ln>
                <a:noFill/>
              </a:ln>
              <a:solidFill>
                <a:srgbClr val="FFFFFF"/>
              </a:solidFill>
              <a:effectLst/>
              <a:uLnTx/>
              <a:uFillTx/>
              <a:latin typeface="Helvetica"/>
              <a:ea typeface="+mn-ea"/>
            </a:endParaRPr>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solidFill>
                <a:effectLst/>
                <a:uLnTx/>
                <a:uFillTx/>
                <a:latin typeface="Helvetica"/>
                <a:ea typeface="+mn-ea"/>
              </a:rPr>
              <a:t>Dr. </a:t>
            </a:r>
            <a:r>
              <a:rPr kumimoji="0" lang="de-DE" sz="1200" b="0" i="0" u="none" strike="noStrike" kern="1200" cap="none" spc="0" normalizeH="0" baseline="0" noProof="0" dirty="0" err="1" smtClean="0">
                <a:ln>
                  <a:noFill/>
                </a:ln>
                <a:solidFill>
                  <a:srgbClr val="FFFFFF"/>
                </a:solidFill>
                <a:effectLst/>
                <a:uLnTx/>
                <a:uFillTx/>
                <a:latin typeface="Helvetica"/>
                <a:ea typeface="+mn-ea"/>
              </a:rPr>
              <a:t>Tjark</a:t>
            </a:r>
            <a:r>
              <a:rPr kumimoji="0" lang="de-DE" sz="1200" b="0" i="0" u="none" strike="noStrike" kern="1200" cap="none" spc="0" normalizeH="0" baseline="0" noProof="0" dirty="0" smtClean="0">
                <a:ln>
                  <a:noFill/>
                </a:ln>
                <a:solidFill>
                  <a:srgbClr val="FFFFFF"/>
                </a:solidFill>
                <a:effectLst/>
                <a:uLnTx/>
                <a:uFillTx/>
                <a:latin typeface="Helvetica"/>
                <a:ea typeface="+mn-ea"/>
              </a:rPr>
              <a:t> Thies</a:t>
            </a:r>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Tree>
    <p:extLst>
      <p:ext uri="{BB962C8B-B14F-4D97-AF65-F5344CB8AC3E}">
        <p14:creationId xmlns:p14="http://schemas.microsoft.com/office/powerpoint/2010/main" val="256639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a:bodyPr>
          <a:lstStyle/>
          <a:p>
            <a:pPr marL="0" lvl="1" indent="0">
              <a:buNone/>
            </a:pPr>
            <a:r>
              <a:rPr lang="de-DE" sz="2000" dirty="0" smtClean="0"/>
              <a:t>Einschränkungen bei</a:t>
            </a:r>
          </a:p>
          <a:p>
            <a:pPr marL="0" lvl="1" indent="0">
              <a:buNone/>
            </a:pPr>
            <a:endParaRPr lang="de-DE" sz="2000" dirty="0" smtClean="0"/>
          </a:p>
          <a:p>
            <a:pPr marL="342900" lvl="1" indent="-342900">
              <a:buFont typeface="Wingdings" pitchFamily="2" charset="2"/>
              <a:buChar char="§"/>
            </a:pPr>
            <a:r>
              <a:rPr lang="de-DE" sz="2000" dirty="0" smtClean="0"/>
              <a:t>Antragspflicht, § 1</a:t>
            </a:r>
          </a:p>
          <a:p>
            <a:pPr marL="342900" lvl="1" indent="-342900">
              <a:buFont typeface="Wingdings" pitchFamily="2" charset="2"/>
              <a:buChar char="§"/>
            </a:pPr>
            <a:endParaRPr lang="de-DE" sz="2000" dirty="0" smtClean="0"/>
          </a:p>
          <a:p>
            <a:pPr marL="342900" lvl="1" indent="-342900">
              <a:buFont typeface="Wingdings" pitchFamily="2" charset="2"/>
              <a:buChar char="§"/>
            </a:pPr>
            <a:r>
              <a:rPr lang="de-DE" sz="2000" dirty="0" smtClean="0"/>
              <a:t>Geschäftsführerhaftung</a:t>
            </a:r>
            <a:r>
              <a:rPr lang="de-DE" sz="2000" dirty="0"/>
              <a:t>, § 2 Abs. 1 Nr. 1</a:t>
            </a:r>
            <a:endParaRPr lang="de-DE" sz="2000" dirty="0" smtClean="0"/>
          </a:p>
          <a:p>
            <a:pPr marL="342900" lvl="1" indent="-342900">
              <a:buFont typeface="Wingdings" pitchFamily="2" charset="2"/>
              <a:buChar char="§"/>
            </a:pPr>
            <a:endParaRPr lang="de-DE" sz="2000" dirty="0" smtClean="0"/>
          </a:p>
          <a:p>
            <a:pPr marL="342900" lvl="1" indent="-342900">
              <a:buFont typeface="Wingdings" pitchFamily="2" charset="2"/>
              <a:buChar char="§"/>
            </a:pPr>
            <a:r>
              <a:rPr lang="de-DE" sz="2000" dirty="0" smtClean="0"/>
              <a:t>Anfechtbarkeit </a:t>
            </a:r>
            <a:r>
              <a:rPr lang="de-DE" sz="2000" dirty="0"/>
              <a:t>von </a:t>
            </a:r>
            <a:r>
              <a:rPr lang="de-DE" sz="2000" dirty="0" smtClean="0"/>
              <a:t>Darlehensrückzahlungen, § </a:t>
            </a:r>
            <a:r>
              <a:rPr lang="de-DE" sz="2000" dirty="0"/>
              <a:t>2 Abs. 1 Nr. 2</a:t>
            </a:r>
            <a:endParaRPr lang="de-DE" sz="2000" dirty="0" smtClean="0"/>
          </a:p>
          <a:p>
            <a:pPr marL="342900" lvl="1" indent="-342900">
              <a:buFont typeface="Wingdings" pitchFamily="2" charset="2"/>
              <a:buChar char="§"/>
            </a:pPr>
            <a:endParaRPr lang="de-DE" sz="2000" dirty="0" smtClean="0"/>
          </a:p>
          <a:p>
            <a:pPr marL="342900" lvl="1" indent="-342900">
              <a:buFont typeface="Wingdings" pitchFamily="2" charset="2"/>
              <a:buChar char="§"/>
            </a:pPr>
            <a:r>
              <a:rPr lang="de-DE" sz="2000" dirty="0" smtClean="0"/>
              <a:t>Allgemeine Insolvenzanfechtung, § </a:t>
            </a:r>
            <a:r>
              <a:rPr lang="de-DE" sz="2000" dirty="0"/>
              <a:t>2 Abs. 1 Nr. 4</a:t>
            </a:r>
            <a:endParaRPr lang="de-DE" sz="2000" dirty="0" smtClean="0"/>
          </a:p>
          <a:p>
            <a:pPr marL="342900" lvl="1" indent="-342900">
              <a:buFont typeface="Wingdings" pitchFamily="2" charset="2"/>
              <a:buChar char="§"/>
            </a:pPr>
            <a:endParaRPr lang="de-DE" sz="2000" dirty="0" smtClean="0"/>
          </a:p>
          <a:p>
            <a:pPr marL="342900" lvl="1" indent="-342900">
              <a:buFont typeface="Wingdings" pitchFamily="2" charset="2"/>
              <a:buChar char="§"/>
            </a:pPr>
            <a:r>
              <a:rPr lang="de-DE" sz="2000" dirty="0" smtClean="0"/>
              <a:t>Eröffnung </a:t>
            </a:r>
            <a:r>
              <a:rPr lang="de-DE" sz="2000" dirty="0"/>
              <a:t>bei </a:t>
            </a:r>
            <a:r>
              <a:rPr lang="de-DE" sz="2000" dirty="0" smtClean="0"/>
              <a:t>Gläubigeranträgen, § </a:t>
            </a:r>
            <a:r>
              <a:rPr lang="de-DE" sz="2000" dirty="0"/>
              <a:t>3</a:t>
            </a:r>
            <a:endParaRPr lang="de-DE" sz="2000" dirty="0" smtClean="0"/>
          </a:p>
          <a:p>
            <a:endParaRPr lang="de-DE" sz="2800" dirty="0" smtClean="0"/>
          </a:p>
        </p:txBody>
      </p:sp>
      <p:sp>
        <p:nvSpPr>
          <p:cNvPr id="2" name="Titel 1"/>
          <p:cNvSpPr>
            <a:spLocks noGrp="1"/>
          </p:cNvSpPr>
          <p:nvPr>
            <p:ph type="title"/>
          </p:nvPr>
        </p:nvSpPr>
        <p:spPr/>
        <p:txBody>
          <a:bodyPr>
            <a:normAutofit/>
          </a:bodyPr>
          <a:lstStyle/>
          <a:p>
            <a:r>
              <a:rPr lang="de-DE" sz="3100" dirty="0" smtClean="0"/>
              <a:t>4. Insolvenzrechtliche </a:t>
            </a:r>
            <a:r>
              <a:rPr lang="de-DE" sz="3100" dirty="0"/>
              <a:t>Änderungen (</a:t>
            </a:r>
            <a:r>
              <a:rPr lang="de-DE" sz="3100" dirty="0" err="1"/>
              <a:t>COVInsAG</a:t>
            </a:r>
            <a:r>
              <a:rPr lang="de-DE" sz="3100" dirty="0"/>
              <a:t>)</a:t>
            </a:r>
          </a:p>
        </p:txBody>
      </p:sp>
      <p:sp>
        <p:nvSpPr>
          <p:cNvPr id="4" name="Datumsplatzhalter 3"/>
          <p:cNvSpPr>
            <a:spLocks noGrp="1"/>
          </p:cNvSpPr>
          <p:nvPr>
            <p:ph type="dt" sz="half" idx="2"/>
          </p:nvPr>
        </p:nvSpPr>
        <p:spPr>
          <a:xfrm>
            <a:off x="457200" y="6356350"/>
            <a:ext cx="116247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F4A6429-5DAF-4714-8B1D-304CBCBC723D}" type="datetime1">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09.04.2020</a:t>
            </a:fld>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
        <p:nvSpPr>
          <p:cNvPr id="6" name="Foliennummernplatzhalter 5"/>
          <p:cNvSpPr>
            <a:spLocks noGrp="1"/>
          </p:cNvSpPr>
          <p:nvPr>
            <p:ph type="sldNum" sz="quarter" idx="4"/>
          </p:nvPr>
        </p:nvSpPr>
        <p:spPr>
          <a:xfrm>
            <a:off x="8172400" y="6356350"/>
            <a:ext cx="5144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FDD33BD-D6F1-F240-8882-9109DB55284B}" type="slidenum">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37</a:t>
            </a:fld>
            <a:endParaRPr kumimoji="0" lang="de-DE" sz="1200" b="0" i="0" u="none" strike="noStrike" kern="1200" cap="none" spc="0" normalizeH="0" baseline="0" noProof="0">
              <a:ln>
                <a:noFill/>
              </a:ln>
              <a:solidFill>
                <a:srgbClr val="FFFFFF"/>
              </a:solidFill>
              <a:effectLst/>
              <a:uLnTx/>
              <a:uFillTx/>
              <a:latin typeface="Helvetica"/>
              <a:ea typeface="+mn-ea"/>
            </a:endParaRPr>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solidFill>
                <a:effectLst/>
                <a:uLnTx/>
                <a:uFillTx/>
                <a:latin typeface="Helvetica"/>
                <a:ea typeface="+mn-ea"/>
              </a:rPr>
              <a:t>Dr. </a:t>
            </a:r>
            <a:r>
              <a:rPr kumimoji="0" lang="de-DE" sz="1200" b="0" i="0" u="none" strike="noStrike" kern="1200" cap="none" spc="0" normalizeH="0" baseline="0" noProof="0" dirty="0" err="1" smtClean="0">
                <a:ln>
                  <a:noFill/>
                </a:ln>
                <a:solidFill>
                  <a:srgbClr val="FFFFFF"/>
                </a:solidFill>
                <a:effectLst/>
                <a:uLnTx/>
                <a:uFillTx/>
                <a:latin typeface="Helvetica"/>
                <a:ea typeface="+mn-ea"/>
              </a:rPr>
              <a:t>Tjark</a:t>
            </a:r>
            <a:r>
              <a:rPr kumimoji="0" lang="de-DE" sz="1200" b="0" i="0" u="none" strike="noStrike" kern="1200" cap="none" spc="0" normalizeH="0" baseline="0" noProof="0" dirty="0" smtClean="0">
                <a:ln>
                  <a:noFill/>
                </a:ln>
                <a:solidFill>
                  <a:srgbClr val="FFFFFF"/>
                </a:solidFill>
                <a:effectLst/>
                <a:uLnTx/>
                <a:uFillTx/>
                <a:latin typeface="Helvetica"/>
                <a:ea typeface="+mn-ea"/>
              </a:rPr>
              <a:t> Thies</a:t>
            </a:r>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Tree>
    <p:extLst>
      <p:ext uri="{BB962C8B-B14F-4D97-AF65-F5344CB8AC3E}">
        <p14:creationId xmlns:p14="http://schemas.microsoft.com/office/powerpoint/2010/main" val="172004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a:bodyPr>
          <a:lstStyle/>
          <a:p>
            <a:pPr marL="0" indent="0" algn="ctr">
              <a:buNone/>
            </a:pPr>
            <a:endParaRPr lang="de-DE" sz="2000" dirty="0" smtClean="0"/>
          </a:p>
          <a:p>
            <a:pPr marL="0" indent="0" algn="ctr">
              <a:buNone/>
            </a:pPr>
            <a:r>
              <a:rPr lang="de-DE" sz="2000" dirty="0" smtClean="0"/>
              <a:t>Bisher: </a:t>
            </a:r>
          </a:p>
          <a:p>
            <a:endParaRPr lang="de-DE" sz="2000" dirty="0" smtClean="0"/>
          </a:p>
          <a:p>
            <a:pPr marL="0" indent="0" algn="ctr">
              <a:buNone/>
            </a:pPr>
            <a:r>
              <a:rPr lang="de-DE" sz="2000" dirty="0" smtClean="0"/>
              <a:t>Unverzüglicher Insolvenzantrag für juristische Personen, Vereine, Stiftungen und Anstalten bei</a:t>
            </a:r>
          </a:p>
        </p:txBody>
      </p:sp>
      <p:sp>
        <p:nvSpPr>
          <p:cNvPr id="2" name="Titel 1"/>
          <p:cNvSpPr>
            <a:spLocks noGrp="1"/>
          </p:cNvSpPr>
          <p:nvPr>
            <p:ph type="title"/>
          </p:nvPr>
        </p:nvSpPr>
        <p:spPr/>
        <p:txBody>
          <a:bodyPr>
            <a:normAutofit/>
          </a:bodyPr>
          <a:lstStyle/>
          <a:p>
            <a:r>
              <a:rPr lang="de-DE" sz="2900" dirty="0" smtClean="0"/>
              <a:t>Insolvenzantragspflicht</a:t>
            </a:r>
            <a:endParaRPr lang="de-DE" sz="2900" dirty="0"/>
          </a:p>
        </p:txBody>
      </p:sp>
      <p:sp>
        <p:nvSpPr>
          <p:cNvPr id="4" name="Datumsplatzhalter 3"/>
          <p:cNvSpPr>
            <a:spLocks noGrp="1"/>
          </p:cNvSpPr>
          <p:nvPr>
            <p:ph type="dt" sz="half" idx="2"/>
          </p:nvPr>
        </p:nvSpPr>
        <p:spPr>
          <a:xfrm>
            <a:off x="457200" y="6356350"/>
            <a:ext cx="116247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F4A6429-5DAF-4714-8B1D-304CBCBC723D}" type="datetime1">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09.04.2020</a:t>
            </a:fld>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
        <p:nvSpPr>
          <p:cNvPr id="6" name="Foliennummernplatzhalter 5"/>
          <p:cNvSpPr>
            <a:spLocks noGrp="1"/>
          </p:cNvSpPr>
          <p:nvPr>
            <p:ph type="sldNum" sz="quarter" idx="4"/>
          </p:nvPr>
        </p:nvSpPr>
        <p:spPr>
          <a:xfrm>
            <a:off x="8172400" y="6356350"/>
            <a:ext cx="5144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FDD33BD-D6F1-F240-8882-9109DB55284B}" type="slidenum">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38</a:t>
            </a:fld>
            <a:endParaRPr kumimoji="0" lang="de-DE" sz="1200" b="0" i="0" u="none" strike="noStrike" kern="1200" cap="none" spc="0" normalizeH="0" baseline="0" noProof="0">
              <a:ln>
                <a:noFill/>
              </a:ln>
              <a:solidFill>
                <a:srgbClr val="FFFFFF"/>
              </a:solidFill>
              <a:effectLst/>
              <a:uLnTx/>
              <a:uFillTx/>
              <a:latin typeface="Helvetica"/>
              <a:ea typeface="+mn-ea"/>
            </a:endParaRPr>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solidFill>
                <a:effectLst/>
                <a:uLnTx/>
                <a:uFillTx/>
                <a:latin typeface="Helvetica"/>
                <a:ea typeface="+mn-ea"/>
              </a:rPr>
              <a:t>Dr. </a:t>
            </a:r>
            <a:r>
              <a:rPr kumimoji="0" lang="de-DE" sz="1200" b="0" i="0" u="none" strike="noStrike" kern="1200" cap="none" spc="0" normalizeH="0" baseline="0" noProof="0" dirty="0" err="1" smtClean="0">
                <a:ln>
                  <a:noFill/>
                </a:ln>
                <a:solidFill>
                  <a:srgbClr val="FFFFFF"/>
                </a:solidFill>
                <a:effectLst/>
                <a:uLnTx/>
                <a:uFillTx/>
                <a:latin typeface="Helvetica"/>
                <a:ea typeface="+mn-ea"/>
              </a:rPr>
              <a:t>Tjark</a:t>
            </a:r>
            <a:r>
              <a:rPr kumimoji="0" lang="de-DE" sz="1200" b="0" i="0" u="none" strike="noStrike" kern="1200" cap="none" spc="0" normalizeH="0" baseline="0" noProof="0" dirty="0" smtClean="0">
                <a:ln>
                  <a:noFill/>
                </a:ln>
                <a:solidFill>
                  <a:srgbClr val="FFFFFF"/>
                </a:solidFill>
                <a:effectLst/>
                <a:uLnTx/>
                <a:uFillTx/>
                <a:latin typeface="Helvetica"/>
                <a:ea typeface="+mn-ea"/>
              </a:rPr>
              <a:t> Thies</a:t>
            </a:r>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cxnSp>
        <p:nvCxnSpPr>
          <p:cNvPr id="8" name="Gerade Verbindung mit Pfeil 7"/>
          <p:cNvCxnSpPr>
            <a:endCxn id="16" idx="0"/>
          </p:cNvCxnSpPr>
          <p:nvPr/>
        </p:nvCxnSpPr>
        <p:spPr>
          <a:xfrm>
            <a:off x="4427984" y="3717032"/>
            <a:ext cx="2182892" cy="108012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0" name="Gerade Verbindung mit Pfeil 9"/>
          <p:cNvCxnSpPr>
            <a:endCxn id="11" idx="0"/>
          </p:cNvCxnSpPr>
          <p:nvPr/>
        </p:nvCxnSpPr>
        <p:spPr>
          <a:xfrm flipH="1">
            <a:off x="2587333" y="3717032"/>
            <a:ext cx="1840652" cy="108012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1" name="Textfeld 10"/>
          <p:cNvSpPr txBox="1"/>
          <p:nvPr/>
        </p:nvSpPr>
        <p:spPr>
          <a:xfrm>
            <a:off x="1346448" y="4797152"/>
            <a:ext cx="2481770"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prstClr val="black"/>
                </a:solidFill>
                <a:effectLst/>
                <a:uLnTx/>
                <a:uFillTx/>
                <a:latin typeface="Helvetica"/>
                <a:ea typeface="+mn-ea"/>
                <a:cs typeface="Helvetica"/>
              </a:rPr>
              <a:t>Zahlungsunfähigkeit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Helvetica"/>
                <a:ea typeface="+mn-ea"/>
                <a:cs typeface="Helvetica"/>
              </a:rPr>
              <a:t>§ 17 InsO</a:t>
            </a:r>
            <a:endParaRPr kumimoji="0" lang="de-DE"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6" name="Textfeld 15"/>
          <p:cNvSpPr txBox="1"/>
          <p:nvPr/>
        </p:nvSpPr>
        <p:spPr>
          <a:xfrm>
            <a:off x="5655326" y="4797152"/>
            <a:ext cx="1911100"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prstClr val="black"/>
                </a:solidFill>
                <a:effectLst/>
                <a:uLnTx/>
                <a:uFillTx/>
                <a:latin typeface="Helvetica"/>
                <a:ea typeface="+mn-ea"/>
                <a:cs typeface="Helvetica"/>
              </a:rPr>
              <a:t>Überschuldung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smtClean="0">
                <a:ln>
                  <a:noFill/>
                </a:ln>
                <a:solidFill>
                  <a:prstClr val="black"/>
                </a:solidFill>
                <a:effectLst/>
                <a:uLnTx/>
                <a:uFillTx/>
                <a:latin typeface="Helvetica"/>
                <a:ea typeface="+mn-ea"/>
                <a:cs typeface="Helvetica"/>
              </a:rPr>
              <a:t>§ 19 InsO</a:t>
            </a:r>
            <a:endParaRPr kumimoji="0" lang="de-DE" sz="1400" b="0" i="0" u="none" strike="noStrike" kern="1200" cap="none" spc="0" normalizeH="0" baseline="0" noProof="0" dirty="0">
              <a:ln>
                <a:noFill/>
              </a:ln>
              <a:solidFill>
                <a:prstClr val="black"/>
              </a:solidFill>
              <a:effectLst/>
              <a:uLnTx/>
              <a:uFillTx/>
              <a:latin typeface="Helvetica"/>
              <a:ea typeface="+mn-ea"/>
              <a:cs typeface="Helvetica"/>
            </a:endParaRPr>
          </a:p>
        </p:txBody>
      </p:sp>
    </p:spTree>
    <p:extLst>
      <p:ext uri="{BB962C8B-B14F-4D97-AF65-F5344CB8AC3E}">
        <p14:creationId xmlns:p14="http://schemas.microsoft.com/office/powerpoint/2010/main" val="158262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a:bodyPr>
          <a:lstStyle/>
          <a:p>
            <a:pPr marL="0" indent="0" algn="ctr">
              <a:buNone/>
            </a:pPr>
            <a:r>
              <a:rPr lang="de-DE" sz="2000" dirty="0"/>
              <a:t>Durch </a:t>
            </a:r>
            <a:r>
              <a:rPr lang="de-DE" sz="2000" dirty="0" err="1" smtClean="0"/>
              <a:t>COVInsAG</a:t>
            </a:r>
            <a:r>
              <a:rPr lang="de-DE" sz="2000" dirty="0" smtClean="0"/>
              <a:t>: </a:t>
            </a:r>
          </a:p>
          <a:p>
            <a:endParaRPr lang="de-DE" sz="2000" dirty="0" smtClean="0"/>
          </a:p>
          <a:p>
            <a:pPr marL="0" indent="0" algn="ctr">
              <a:buNone/>
            </a:pPr>
            <a:r>
              <a:rPr lang="de-DE" sz="2000" dirty="0" smtClean="0"/>
              <a:t>Aussetzung der Antragspflicht bis zum 30.9.2020, </a:t>
            </a:r>
          </a:p>
          <a:p>
            <a:pPr marL="0" indent="0" algn="ctr">
              <a:buNone/>
            </a:pPr>
            <a:r>
              <a:rPr lang="de-DE" sz="2000" dirty="0" smtClean="0"/>
              <a:t>es sei denn</a:t>
            </a:r>
          </a:p>
        </p:txBody>
      </p:sp>
      <p:sp>
        <p:nvSpPr>
          <p:cNvPr id="2" name="Titel 1"/>
          <p:cNvSpPr>
            <a:spLocks noGrp="1"/>
          </p:cNvSpPr>
          <p:nvPr>
            <p:ph type="title"/>
          </p:nvPr>
        </p:nvSpPr>
        <p:spPr/>
        <p:txBody>
          <a:bodyPr>
            <a:normAutofit/>
          </a:bodyPr>
          <a:lstStyle/>
          <a:p>
            <a:r>
              <a:rPr lang="de-DE" sz="2900" dirty="0" smtClean="0"/>
              <a:t>Insolvenzantragspflicht</a:t>
            </a:r>
            <a:endParaRPr lang="de-DE" sz="2900" dirty="0"/>
          </a:p>
        </p:txBody>
      </p:sp>
      <p:sp>
        <p:nvSpPr>
          <p:cNvPr id="4" name="Datumsplatzhalter 3"/>
          <p:cNvSpPr>
            <a:spLocks noGrp="1"/>
          </p:cNvSpPr>
          <p:nvPr>
            <p:ph type="dt" sz="half" idx="2"/>
          </p:nvPr>
        </p:nvSpPr>
        <p:spPr>
          <a:xfrm>
            <a:off x="457200" y="6356350"/>
            <a:ext cx="116247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F4A6429-5DAF-4714-8B1D-304CBCBC723D}" type="datetime1">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09.04.2020</a:t>
            </a:fld>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
        <p:nvSpPr>
          <p:cNvPr id="6" name="Foliennummernplatzhalter 5"/>
          <p:cNvSpPr>
            <a:spLocks noGrp="1"/>
          </p:cNvSpPr>
          <p:nvPr>
            <p:ph type="sldNum" sz="quarter" idx="4"/>
          </p:nvPr>
        </p:nvSpPr>
        <p:spPr>
          <a:xfrm>
            <a:off x="8172400" y="6356350"/>
            <a:ext cx="5144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FDD33BD-D6F1-F240-8882-9109DB55284B}" type="slidenum">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39</a:t>
            </a:fld>
            <a:endParaRPr kumimoji="0" lang="de-DE" sz="1200" b="0" i="0" u="none" strike="noStrike" kern="1200" cap="none" spc="0" normalizeH="0" baseline="0" noProof="0">
              <a:ln>
                <a:noFill/>
              </a:ln>
              <a:solidFill>
                <a:srgbClr val="FFFFFF"/>
              </a:solidFill>
              <a:effectLst/>
              <a:uLnTx/>
              <a:uFillTx/>
              <a:latin typeface="Helvetica"/>
              <a:ea typeface="+mn-ea"/>
            </a:endParaRPr>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solidFill>
                <a:effectLst/>
                <a:uLnTx/>
                <a:uFillTx/>
                <a:latin typeface="Helvetica"/>
                <a:ea typeface="+mn-ea"/>
              </a:rPr>
              <a:t>Dr. </a:t>
            </a:r>
            <a:r>
              <a:rPr kumimoji="0" lang="de-DE" sz="1200" b="0" i="0" u="none" strike="noStrike" kern="1200" cap="none" spc="0" normalizeH="0" baseline="0" noProof="0" dirty="0" err="1" smtClean="0">
                <a:ln>
                  <a:noFill/>
                </a:ln>
                <a:solidFill>
                  <a:srgbClr val="FFFFFF"/>
                </a:solidFill>
                <a:effectLst/>
                <a:uLnTx/>
                <a:uFillTx/>
                <a:latin typeface="Helvetica"/>
                <a:ea typeface="+mn-ea"/>
              </a:rPr>
              <a:t>Tjark</a:t>
            </a:r>
            <a:r>
              <a:rPr kumimoji="0" lang="de-DE" sz="1200" b="0" i="0" u="none" strike="noStrike" kern="1200" cap="none" spc="0" normalizeH="0" baseline="0" noProof="0" dirty="0" smtClean="0">
                <a:ln>
                  <a:noFill/>
                </a:ln>
                <a:solidFill>
                  <a:srgbClr val="FFFFFF"/>
                </a:solidFill>
                <a:effectLst/>
                <a:uLnTx/>
                <a:uFillTx/>
                <a:latin typeface="Helvetica"/>
                <a:ea typeface="+mn-ea"/>
              </a:rPr>
              <a:t> Thies</a:t>
            </a:r>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cxnSp>
        <p:nvCxnSpPr>
          <p:cNvPr id="8" name="Gerade Verbindung mit Pfeil 7"/>
          <p:cNvCxnSpPr>
            <a:endCxn id="16" idx="0"/>
          </p:cNvCxnSpPr>
          <p:nvPr/>
        </p:nvCxnSpPr>
        <p:spPr>
          <a:xfrm>
            <a:off x="4427984" y="3717032"/>
            <a:ext cx="2465010" cy="108012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0" name="Gerade Verbindung mit Pfeil 9"/>
          <p:cNvCxnSpPr>
            <a:endCxn id="11" idx="0"/>
          </p:cNvCxnSpPr>
          <p:nvPr/>
        </p:nvCxnSpPr>
        <p:spPr>
          <a:xfrm flipH="1">
            <a:off x="2208859" y="3717032"/>
            <a:ext cx="2219126" cy="108012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1" name="Textfeld 10"/>
          <p:cNvSpPr txBox="1"/>
          <p:nvPr/>
        </p:nvSpPr>
        <p:spPr>
          <a:xfrm>
            <a:off x="984004" y="4797152"/>
            <a:ext cx="2449709"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prstClr val="black"/>
                </a:solidFill>
                <a:effectLst/>
                <a:uLnTx/>
                <a:uFillTx/>
                <a:latin typeface="Helvetica"/>
                <a:ea typeface="+mn-ea"/>
                <a:cs typeface="Helvetica"/>
              </a:rPr>
              <a:t>Insolvenzreife nicht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err="1" smtClean="0">
                <a:ln>
                  <a:noFill/>
                </a:ln>
                <a:solidFill>
                  <a:prstClr val="black"/>
                </a:solidFill>
                <a:effectLst/>
                <a:uLnTx/>
                <a:uFillTx/>
                <a:latin typeface="Helvetica"/>
                <a:ea typeface="+mn-ea"/>
                <a:cs typeface="Helvetica"/>
              </a:rPr>
              <a:t>coronabedingt</a:t>
            </a:r>
            <a:endParaRPr kumimoji="0" lang="de-DE" sz="20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6" name="Textfeld 15"/>
          <p:cNvSpPr txBox="1"/>
          <p:nvPr/>
        </p:nvSpPr>
        <p:spPr>
          <a:xfrm>
            <a:off x="5061274" y="4797152"/>
            <a:ext cx="3663439"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Helvetica"/>
                <a:ea typeface="+mn-ea"/>
                <a:cs typeface="Helvetica"/>
              </a:rPr>
              <a:t>k</a:t>
            </a:r>
            <a:r>
              <a:rPr kumimoji="0" lang="de-DE" sz="2000" b="0" i="0" u="none" strike="noStrike" kern="1200" cap="none" spc="0" normalizeH="0" baseline="0" noProof="0" dirty="0" smtClean="0">
                <a:ln>
                  <a:noFill/>
                </a:ln>
                <a:solidFill>
                  <a:prstClr val="black"/>
                </a:solidFill>
                <a:effectLst/>
                <a:uLnTx/>
                <a:uFillTx/>
                <a:latin typeface="Helvetica"/>
                <a:ea typeface="+mn-ea"/>
                <a:cs typeface="Helvetica"/>
              </a:rPr>
              <a:t>eine Aussicht auf Beseitigung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prstClr val="black"/>
                </a:solidFill>
                <a:effectLst/>
                <a:uLnTx/>
                <a:uFillTx/>
                <a:latin typeface="Helvetica"/>
                <a:ea typeface="+mn-ea"/>
                <a:cs typeface="Helvetica"/>
              </a:rPr>
              <a:t>der Zahlungsunfähigkeit</a:t>
            </a:r>
            <a:endParaRPr kumimoji="0" lang="de-DE" sz="2000" b="0" i="0" u="none" strike="noStrike" kern="1200" cap="none" spc="0" normalizeH="0" baseline="0" noProof="0" dirty="0">
              <a:ln>
                <a:noFill/>
              </a:ln>
              <a:solidFill>
                <a:prstClr val="black"/>
              </a:solidFill>
              <a:effectLst/>
              <a:uLnTx/>
              <a:uFillTx/>
              <a:latin typeface="Helvetica"/>
              <a:ea typeface="+mn-ea"/>
              <a:cs typeface="Helvetica"/>
            </a:endParaRPr>
          </a:p>
        </p:txBody>
      </p:sp>
    </p:spTree>
    <p:extLst>
      <p:ext uri="{BB962C8B-B14F-4D97-AF65-F5344CB8AC3E}">
        <p14:creationId xmlns:p14="http://schemas.microsoft.com/office/powerpoint/2010/main" val="221374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2699792" y="4725144"/>
            <a:ext cx="5688632" cy="1296144"/>
          </a:xfrm>
          <a:prstGeom prst="round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Kurzarbeitergeld, steuerliche und staatliche Unterstützungsmaßnahmen in der Corona-Krise</a:t>
            </a:r>
            <a:endParaRPr kumimoji="0" lang="de-DE"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5" name="Abgerundetes Rechteck 4"/>
          <p:cNvSpPr/>
          <p:nvPr/>
        </p:nvSpPr>
        <p:spPr>
          <a:xfrm>
            <a:off x="5652120" y="3102365"/>
            <a:ext cx="2736304" cy="1296144"/>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Sven Borcherding</a:t>
            </a:r>
            <a:endParaRPr kumimoji="0" lang="de-DE"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Steuerberater</a:t>
            </a:r>
          </a:p>
        </p:txBody>
      </p:sp>
    </p:spTree>
    <p:extLst>
      <p:ext uri="{BB962C8B-B14F-4D97-AF65-F5344CB8AC3E}">
        <p14:creationId xmlns:p14="http://schemas.microsoft.com/office/powerpoint/2010/main" val="705131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lnSpcReduction="10000"/>
          </a:bodyPr>
          <a:lstStyle/>
          <a:p>
            <a:pPr marL="361950" lvl="1" indent="0">
              <a:buNone/>
            </a:pPr>
            <a:endParaRPr lang="de-DE" sz="2000" dirty="0" smtClean="0"/>
          </a:p>
          <a:p>
            <a:pPr marL="361950" lvl="1" indent="0">
              <a:buNone/>
            </a:pPr>
            <a:endParaRPr lang="de-DE" sz="2000" dirty="0" smtClean="0"/>
          </a:p>
          <a:p>
            <a:pPr lvl="1">
              <a:lnSpc>
                <a:spcPct val="150000"/>
              </a:lnSpc>
              <a:buFont typeface="Wingdings" panose="05000000000000000000" pitchFamily="2" charset="2"/>
              <a:buChar char="§"/>
            </a:pPr>
            <a:r>
              <a:rPr lang="de-DE" sz="2000" dirty="0" smtClean="0"/>
              <a:t>Für die </a:t>
            </a:r>
            <a:r>
              <a:rPr lang="de-DE" sz="2000" dirty="0" err="1" smtClean="0"/>
              <a:t>coronabedingte</a:t>
            </a:r>
            <a:r>
              <a:rPr lang="de-DE" sz="2000" dirty="0" smtClean="0"/>
              <a:t> Insolvenzreife und Sanierungsaussicht hilft die gesetzliche Vermutung:</a:t>
            </a:r>
          </a:p>
          <a:p>
            <a:pPr marL="623888" lvl="2" indent="0">
              <a:lnSpc>
                <a:spcPct val="150000"/>
              </a:lnSpc>
              <a:buNone/>
            </a:pPr>
            <a:r>
              <a:rPr lang="de-DE" dirty="0" smtClean="0"/>
              <a:t>War </a:t>
            </a:r>
            <a:r>
              <a:rPr lang="de-DE" dirty="0"/>
              <a:t>der Schuldner am 31. Dezember 2019 nicht zahlungsunfähig, </a:t>
            </a:r>
            <a:r>
              <a:rPr lang="de-DE" dirty="0" smtClean="0"/>
              <a:t>beruht die jetzige </a:t>
            </a:r>
            <a:r>
              <a:rPr lang="de-DE" dirty="0"/>
              <a:t>Insolvenzreife auf der Pandemie und es </a:t>
            </a:r>
            <a:r>
              <a:rPr lang="de-DE" dirty="0" smtClean="0"/>
              <a:t>bestehen </a:t>
            </a:r>
            <a:r>
              <a:rPr lang="de-DE" dirty="0"/>
              <a:t>Aussichten die ZU </a:t>
            </a:r>
            <a:r>
              <a:rPr lang="de-DE" dirty="0" err="1"/>
              <a:t>zu</a:t>
            </a:r>
            <a:r>
              <a:rPr lang="de-DE" dirty="0"/>
              <a:t> beseitigen.</a:t>
            </a:r>
          </a:p>
          <a:p>
            <a:pPr>
              <a:lnSpc>
                <a:spcPct val="150000"/>
              </a:lnSpc>
              <a:buFont typeface="Wingdings" panose="05000000000000000000" pitchFamily="2" charset="2"/>
              <a:buChar char="§"/>
            </a:pPr>
            <a:endParaRPr lang="de-DE" sz="2000" dirty="0" smtClean="0"/>
          </a:p>
          <a:p>
            <a:pPr>
              <a:buFont typeface="Wingdings" panose="05000000000000000000" pitchFamily="2" charset="2"/>
              <a:buChar char="§"/>
            </a:pPr>
            <a:endParaRPr lang="de-DE" sz="2000" dirty="0" smtClean="0"/>
          </a:p>
          <a:p>
            <a:pPr lvl="1">
              <a:buFont typeface="Wingdings" panose="05000000000000000000" pitchFamily="2" charset="2"/>
              <a:buChar char="§"/>
            </a:pPr>
            <a:r>
              <a:rPr lang="de-DE" sz="2000" dirty="0" smtClean="0"/>
              <a:t>Weite Auslegung, mittelbarer Zusammenhang reicht aus</a:t>
            </a:r>
          </a:p>
          <a:p>
            <a:pPr lvl="1">
              <a:buFont typeface="Wingdings" panose="05000000000000000000" pitchFamily="2" charset="2"/>
              <a:buChar char="§"/>
            </a:pPr>
            <a:endParaRPr lang="de-DE" dirty="0"/>
          </a:p>
          <a:p>
            <a:pPr lvl="1">
              <a:buFont typeface="Wingdings" panose="05000000000000000000" pitchFamily="2" charset="2"/>
              <a:buChar char="§"/>
            </a:pPr>
            <a:endParaRPr lang="de-DE" dirty="0"/>
          </a:p>
        </p:txBody>
      </p:sp>
      <p:sp>
        <p:nvSpPr>
          <p:cNvPr id="2" name="Titel 1"/>
          <p:cNvSpPr>
            <a:spLocks noGrp="1"/>
          </p:cNvSpPr>
          <p:nvPr>
            <p:ph type="title"/>
          </p:nvPr>
        </p:nvSpPr>
        <p:spPr/>
        <p:txBody>
          <a:bodyPr>
            <a:normAutofit/>
          </a:bodyPr>
          <a:lstStyle/>
          <a:p>
            <a:r>
              <a:rPr lang="de-DE" sz="2900" dirty="0" smtClean="0"/>
              <a:t>Insolvenzantragspflicht</a:t>
            </a:r>
            <a:endParaRPr lang="de-DE" sz="2900" dirty="0"/>
          </a:p>
        </p:txBody>
      </p:sp>
      <p:sp>
        <p:nvSpPr>
          <p:cNvPr id="4" name="Datumsplatzhalter 3"/>
          <p:cNvSpPr>
            <a:spLocks noGrp="1"/>
          </p:cNvSpPr>
          <p:nvPr>
            <p:ph type="dt" sz="half" idx="2"/>
          </p:nvPr>
        </p:nvSpPr>
        <p:spPr>
          <a:xfrm>
            <a:off x="457200" y="6356350"/>
            <a:ext cx="116247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F4A6429-5DAF-4714-8B1D-304CBCBC723D}" type="datetime1">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09.04.2020</a:t>
            </a:fld>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
        <p:nvSpPr>
          <p:cNvPr id="6" name="Foliennummernplatzhalter 5"/>
          <p:cNvSpPr>
            <a:spLocks noGrp="1"/>
          </p:cNvSpPr>
          <p:nvPr>
            <p:ph type="sldNum" sz="quarter" idx="4"/>
          </p:nvPr>
        </p:nvSpPr>
        <p:spPr>
          <a:xfrm>
            <a:off x="8172400" y="6356350"/>
            <a:ext cx="5144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FDD33BD-D6F1-F240-8882-9109DB55284B}" type="slidenum">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40</a:t>
            </a:fld>
            <a:endParaRPr kumimoji="0" lang="de-DE" sz="1200" b="0" i="0" u="none" strike="noStrike" kern="1200" cap="none" spc="0" normalizeH="0" baseline="0" noProof="0">
              <a:ln>
                <a:noFill/>
              </a:ln>
              <a:solidFill>
                <a:srgbClr val="FFFFFF"/>
              </a:solidFill>
              <a:effectLst/>
              <a:uLnTx/>
              <a:uFillTx/>
              <a:latin typeface="Helvetica"/>
              <a:ea typeface="+mn-ea"/>
            </a:endParaRPr>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solidFill>
                <a:effectLst/>
                <a:uLnTx/>
                <a:uFillTx/>
                <a:latin typeface="Helvetica"/>
                <a:ea typeface="+mn-ea"/>
              </a:rPr>
              <a:t>Dr. </a:t>
            </a:r>
            <a:r>
              <a:rPr kumimoji="0" lang="de-DE" sz="1200" b="0" i="0" u="none" strike="noStrike" kern="1200" cap="none" spc="0" normalizeH="0" baseline="0" noProof="0" dirty="0" err="1" smtClean="0">
                <a:ln>
                  <a:noFill/>
                </a:ln>
                <a:solidFill>
                  <a:srgbClr val="FFFFFF"/>
                </a:solidFill>
                <a:effectLst/>
                <a:uLnTx/>
                <a:uFillTx/>
                <a:latin typeface="Helvetica"/>
                <a:ea typeface="+mn-ea"/>
              </a:rPr>
              <a:t>Tjark</a:t>
            </a:r>
            <a:r>
              <a:rPr kumimoji="0" lang="de-DE" sz="1200" b="0" i="0" u="none" strike="noStrike" kern="1200" cap="none" spc="0" normalizeH="0" baseline="0" noProof="0" dirty="0" smtClean="0">
                <a:ln>
                  <a:noFill/>
                </a:ln>
                <a:solidFill>
                  <a:srgbClr val="FFFFFF"/>
                </a:solidFill>
                <a:effectLst/>
                <a:uLnTx/>
                <a:uFillTx/>
                <a:latin typeface="Helvetica"/>
                <a:ea typeface="+mn-ea"/>
              </a:rPr>
              <a:t> Thies</a:t>
            </a:r>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Tree>
    <p:extLst>
      <p:ext uri="{BB962C8B-B14F-4D97-AF65-F5344CB8AC3E}">
        <p14:creationId xmlns:p14="http://schemas.microsoft.com/office/powerpoint/2010/main" val="153789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fontScale="85000" lnSpcReduction="20000"/>
          </a:bodyPr>
          <a:lstStyle/>
          <a:p>
            <a:pPr>
              <a:buFont typeface="Wingdings" panose="05000000000000000000" pitchFamily="2" charset="2"/>
              <a:buChar char="§"/>
            </a:pPr>
            <a:endParaRPr lang="de-DE" sz="2800" dirty="0" smtClean="0"/>
          </a:p>
          <a:p>
            <a:pPr marL="357188" lvl="1" indent="-268288">
              <a:buFont typeface="Wingdings" panose="05000000000000000000" pitchFamily="2" charset="2"/>
              <a:buChar char="§"/>
            </a:pPr>
            <a:r>
              <a:rPr lang="de-DE" dirty="0" smtClean="0"/>
              <a:t>Reine </a:t>
            </a:r>
            <a:r>
              <a:rPr lang="de-DE" dirty="0"/>
              <a:t>– widerlegbare </a:t>
            </a:r>
            <a:r>
              <a:rPr lang="de-DE" dirty="0" smtClean="0"/>
              <a:t>– Vermutung</a:t>
            </a:r>
          </a:p>
          <a:p>
            <a:pPr marL="357188" lvl="1" indent="-268288">
              <a:buFont typeface="Wingdings" panose="05000000000000000000" pitchFamily="2" charset="2"/>
              <a:buChar char="§"/>
            </a:pPr>
            <a:endParaRPr lang="de-DE" dirty="0"/>
          </a:p>
          <a:p>
            <a:pPr marL="357188" lvl="1" indent="-268288">
              <a:buFont typeface="Wingdings" panose="05000000000000000000" pitchFamily="2" charset="2"/>
              <a:buChar char="§"/>
            </a:pPr>
            <a:r>
              <a:rPr lang="de-DE" dirty="0" smtClean="0"/>
              <a:t>Darlegungs- und Beweislast bei Insolvenzverwalter</a:t>
            </a:r>
          </a:p>
          <a:p>
            <a:pPr marL="357188" lvl="1" indent="-268288">
              <a:buFont typeface="Wingdings" panose="05000000000000000000" pitchFamily="2" charset="2"/>
              <a:buChar char="§"/>
            </a:pPr>
            <a:endParaRPr lang="de-DE" dirty="0"/>
          </a:p>
          <a:p>
            <a:pPr marL="357188" lvl="1" indent="-268288">
              <a:buFont typeface="Wingdings" panose="05000000000000000000" pitchFamily="2" charset="2"/>
              <a:buChar char="§"/>
            </a:pPr>
            <a:r>
              <a:rPr lang="de-DE" dirty="0" smtClean="0"/>
              <a:t>Nach dem Willen des Gesetzgebers sind „höchste“ Anforderungen an die Widerlegung zu stellen. Hierfür bedarf es „keiner Zweifel“ an der fehlenden Ursächlichkeit (BT-Drucks. 19/18110, S. 26).</a:t>
            </a:r>
          </a:p>
          <a:p>
            <a:pPr marL="357188" lvl="1" indent="-268288">
              <a:buFont typeface="Wingdings" panose="05000000000000000000" pitchFamily="2" charset="2"/>
              <a:buChar char="§"/>
            </a:pPr>
            <a:endParaRPr lang="de-DE" dirty="0"/>
          </a:p>
          <a:p>
            <a:pPr marL="357188" lvl="1" indent="-268288">
              <a:buFont typeface="Wingdings" panose="05000000000000000000" pitchFamily="2" charset="2"/>
              <a:buChar char="§"/>
            </a:pPr>
            <a:r>
              <a:rPr lang="de-DE" dirty="0" smtClean="0"/>
              <a:t>Zwingend notwendig zur Vermeidung der Antragspflicht ist eine Finanzplanung, </a:t>
            </a:r>
          </a:p>
          <a:p>
            <a:pPr marL="623888" lvl="2" indent="-266700">
              <a:buFont typeface="Wingdings" panose="05000000000000000000" pitchFamily="2" charset="2"/>
              <a:buChar char="§"/>
            </a:pPr>
            <a:r>
              <a:rPr lang="de-DE" sz="2400" dirty="0" smtClean="0"/>
              <a:t>diese muss eine Beseitigung der ZU zum 30.9.2020 belegen und</a:t>
            </a:r>
          </a:p>
          <a:p>
            <a:pPr marL="623888" lvl="2" indent="-266700">
              <a:buFont typeface="Wingdings" panose="05000000000000000000" pitchFamily="2" charset="2"/>
              <a:buChar char="§"/>
            </a:pPr>
            <a:r>
              <a:rPr lang="de-DE" sz="2400" dirty="0" smtClean="0"/>
              <a:t>kann davon ausgehen, dass Hilfemaßnahmen gewährt werden, wenn ZU erst 2020 eintrat.</a:t>
            </a:r>
          </a:p>
          <a:p>
            <a:pPr lvl="1">
              <a:buFont typeface="Wingdings" panose="05000000000000000000" pitchFamily="2" charset="2"/>
              <a:buChar char="§"/>
            </a:pPr>
            <a:endParaRPr lang="de-DE" dirty="0"/>
          </a:p>
          <a:p>
            <a:pPr marL="361950" lvl="1" indent="0">
              <a:buNone/>
            </a:pPr>
            <a:endParaRPr lang="de-DE" dirty="0"/>
          </a:p>
        </p:txBody>
      </p:sp>
      <p:sp>
        <p:nvSpPr>
          <p:cNvPr id="2" name="Titel 1"/>
          <p:cNvSpPr>
            <a:spLocks noGrp="1"/>
          </p:cNvSpPr>
          <p:nvPr>
            <p:ph type="title"/>
          </p:nvPr>
        </p:nvSpPr>
        <p:spPr/>
        <p:txBody>
          <a:bodyPr>
            <a:normAutofit/>
          </a:bodyPr>
          <a:lstStyle/>
          <a:p>
            <a:r>
              <a:rPr lang="de-DE" sz="2900" dirty="0" smtClean="0"/>
              <a:t>Insolvenzantragspflicht</a:t>
            </a:r>
            <a:endParaRPr lang="de-DE" sz="2900" dirty="0"/>
          </a:p>
        </p:txBody>
      </p:sp>
      <p:sp>
        <p:nvSpPr>
          <p:cNvPr id="4" name="Datumsplatzhalter 3"/>
          <p:cNvSpPr>
            <a:spLocks noGrp="1"/>
          </p:cNvSpPr>
          <p:nvPr>
            <p:ph type="dt" sz="half" idx="2"/>
          </p:nvPr>
        </p:nvSpPr>
        <p:spPr>
          <a:xfrm>
            <a:off x="457200" y="6356350"/>
            <a:ext cx="116247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F4A6429-5DAF-4714-8B1D-304CBCBC723D}" type="datetime1">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09.04.2020</a:t>
            </a:fld>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
        <p:nvSpPr>
          <p:cNvPr id="6" name="Foliennummernplatzhalter 5"/>
          <p:cNvSpPr>
            <a:spLocks noGrp="1"/>
          </p:cNvSpPr>
          <p:nvPr>
            <p:ph type="sldNum" sz="quarter" idx="4"/>
          </p:nvPr>
        </p:nvSpPr>
        <p:spPr>
          <a:xfrm>
            <a:off x="8172400" y="6356350"/>
            <a:ext cx="5144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FDD33BD-D6F1-F240-8882-9109DB55284B}" type="slidenum">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41</a:t>
            </a:fld>
            <a:endParaRPr kumimoji="0" lang="de-DE" sz="1200" b="0" i="0" u="none" strike="noStrike" kern="1200" cap="none" spc="0" normalizeH="0" baseline="0" noProof="0">
              <a:ln>
                <a:noFill/>
              </a:ln>
              <a:solidFill>
                <a:srgbClr val="FFFFFF"/>
              </a:solidFill>
              <a:effectLst/>
              <a:uLnTx/>
              <a:uFillTx/>
              <a:latin typeface="Helvetica"/>
              <a:ea typeface="+mn-ea"/>
            </a:endParaRPr>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solidFill>
                <a:effectLst/>
                <a:uLnTx/>
                <a:uFillTx/>
                <a:latin typeface="Helvetica"/>
                <a:ea typeface="+mn-ea"/>
              </a:rPr>
              <a:t>Dr. </a:t>
            </a:r>
            <a:r>
              <a:rPr kumimoji="0" lang="de-DE" sz="1200" b="0" i="0" u="none" strike="noStrike" kern="1200" cap="none" spc="0" normalizeH="0" baseline="0" noProof="0" dirty="0" err="1" smtClean="0">
                <a:ln>
                  <a:noFill/>
                </a:ln>
                <a:solidFill>
                  <a:srgbClr val="FFFFFF"/>
                </a:solidFill>
                <a:effectLst/>
                <a:uLnTx/>
                <a:uFillTx/>
                <a:latin typeface="Helvetica"/>
                <a:ea typeface="+mn-ea"/>
              </a:rPr>
              <a:t>Tjark</a:t>
            </a:r>
            <a:r>
              <a:rPr kumimoji="0" lang="de-DE" sz="1200" b="0" i="0" u="none" strike="noStrike" kern="1200" cap="none" spc="0" normalizeH="0" baseline="0" noProof="0" dirty="0" smtClean="0">
                <a:ln>
                  <a:noFill/>
                </a:ln>
                <a:solidFill>
                  <a:srgbClr val="FFFFFF"/>
                </a:solidFill>
                <a:effectLst/>
                <a:uLnTx/>
                <a:uFillTx/>
                <a:latin typeface="Helvetica"/>
                <a:ea typeface="+mn-ea"/>
              </a:rPr>
              <a:t> Thies</a:t>
            </a:r>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Tree>
    <p:extLst>
      <p:ext uri="{BB962C8B-B14F-4D97-AF65-F5344CB8AC3E}">
        <p14:creationId xmlns:p14="http://schemas.microsoft.com/office/powerpoint/2010/main" val="19530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a:bodyPr>
          <a:lstStyle/>
          <a:p>
            <a:pPr marL="0" indent="0" algn="ctr">
              <a:buNone/>
            </a:pPr>
            <a:endParaRPr lang="de-DE" sz="2800" dirty="0" smtClean="0"/>
          </a:p>
          <a:p>
            <a:pPr marL="0" indent="0" algn="ctr">
              <a:buNone/>
            </a:pPr>
            <a:r>
              <a:rPr lang="de-DE" sz="2000" dirty="0" smtClean="0"/>
              <a:t>Bisher </a:t>
            </a:r>
          </a:p>
          <a:p>
            <a:pPr marL="0" indent="0">
              <a:buNone/>
            </a:pPr>
            <a:endParaRPr lang="de-DE" sz="2000" dirty="0"/>
          </a:p>
          <a:p>
            <a:pPr marL="0" indent="0" algn="ctr">
              <a:buNone/>
            </a:pPr>
            <a:r>
              <a:rPr lang="de-DE" sz="2000" dirty="0" smtClean="0"/>
              <a:t>Haftung der Geschäftsführung </a:t>
            </a:r>
          </a:p>
          <a:p>
            <a:pPr marL="0" indent="0" algn="ctr">
              <a:buNone/>
            </a:pPr>
            <a:endParaRPr lang="de-DE" sz="2000" dirty="0"/>
          </a:p>
          <a:p>
            <a:pPr marL="0" indent="0" algn="ctr">
              <a:buNone/>
            </a:pPr>
            <a:r>
              <a:rPr lang="de-DE" sz="2000" dirty="0" smtClean="0"/>
              <a:t>für alle Zahlungen nach Eintritt der Insolvenzreife, </a:t>
            </a:r>
          </a:p>
          <a:p>
            <a:pPr marL="0" indent="0" algn="ctr">
              <a:buNone/>
            </a:pPr>
            <a:endParaRPr lang="de-DE" sz="2000" dirty="0"/>
          </a:p>
          <a:p>
            <a:pPr marL="0" indent="0" algn="ctr">
              <a:buNone/>
            </a:pPr>
            <a:r>
              <a:rPr lang="de-DE" sz="2000" dirty="0" smtClean="0"/>
              <a:t>die nicht dringend zur Aufrechterhaltung des Geschäftsbetriebes erforderlich sind.</a:t>
            </a:r>
          </a:p>
          <a:p>
            <a:endParaRPr lang="de-DE" sz="2800" dirty="0" smtClean="0"/>
          </a:p>
        </p:txBody>
      </p:sp>
      <p:sp>
        <p:nvSpPr>
          <p:cNvPr id="2" name="Titel 1"/>
          <p:cNvSpPr>
            <a:spLocks noGrp="1"/>
          </p:cNvSpPr>
          <p:nvPr>
            <p:ph type="title"/>
          </p:nvPr>
        </p:nvSpPr>
        <p:spPr/>
        <p:txBody>
          <a:bodyPr>
            <a:normAutofit/>
          </a:bodyPr>
          <a:lstStyle/>
          <a:p>
            <a:r>
              <a:rPr lang="de-DE" sz="3100" dirty="0" smtClean="0"/>
              <a:t>Eingeschränkte Geschäftsführerhaftung</a:t>
            </a:r>
            <a:endParaRPr lang="de-DE" sz="3100" dirty="0"/>
          </a:p>
        </p:txBody>
      </p:sp>
      <p:sp>
        <p:nvSpPr>
          <p:cNvPr id="4" name="Datumsplatzhalter 3"/>
          <p:cNvSpPr>
            <a:spLocks noGrp="1"/>
          </p:cNvSpPr>
          <p:nvPr>
            <p:ph type="dt" sz="half" idx="2"/>
          </p:nvPr>
        </p:nvSpPr>
        <p:spPr>
          <a:xfrm>
            <a:off x="457200" y="6356350"/>
            <a:ext cx="116247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F4A6429-5DAF-4714-8B1D-304CBCBC723D}" type="datetime1">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09.04.2020</a:t>
            </a:fld>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
        <p:nvSpPr>
          <p:cNvPr id="6" name="Foliennummernplatzhalter 5"/>
          <p:cNvSpPr>
            <a:spLocks noGrp="1"/>
          </p:cNvSpPr>
          <p:nvPr>
            <p:ph type="sldNum" sz="quarter" idx="4"/>
          </p:nvPr>
        </p:nvSpPr>
        <p:spPr>
          <a:xfrm>
            <a:off x="8172400" y="6356350"/>
            <a:ext cx="5144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FDD33BD-D6F1-F240-8882-9109DB55284B}" type="slidenum">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42</a:t>
            </a:fld>
            <a:endParaRPr kumimoji="0" lang="de-DE" sz="1200" b="0" i="0" u="none" strike="noStrike" kern="1200" cap="none" spc="0" normalizeH="0" baseline="0" noProof="0">
              <a:ln>
                <a:noFill/>
              </a:ln>
              <a:solidFill>
                <a:srgbClr val="FFFFFF"/>
              </a:solidFill>
              <a:effectLst/>
              <a:uLnTx/>
              <a:uFillTx/>
              <a:latin typeface="Helvetica"/>
              <a:ea typeface="+mn-ea"/>
            </a:endParaRPr>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solidFill>
                <a:effectLst/>
                <a:uLnTx/>
                <a:uFillTx/>
                <a:latin typeface="Helvetica"/>
                <a:ea typeface="+mn-ea"/>
              </a:rPr>
              <a:t>Dr. </a:t>
            </a:r>
            <a:r>
              <a:rPr kumimoji="0" lang="de-DE" sz="1200" b="0" i="0" u="none" strike="noStrike" kern="1200" cap="none" spc="0" normalizeH="0" baseline="0" noProof="0" dirty="0" err="1" smtClean="0">
                <a:ln>
                  <a:noFill/>
                </a:ln>
                <a:solidFill>
                  <a:srgbClr val="FFFFFF"/>
                </a:solidFill>
                <a:effectLst/>
                <a:uLnTx/>
                <a:uFillTx/>
                <a:latin typeface="Helvetica"/>
                <a:ea typeface="+mn-ea"/>
              </a:rPr>
              <a:t>Tjark</a:t>
            </a:r>
            <a:r>
              <a:rPr kumimoji="0" lang="de-DE" sz="1200" b="0" i="0" u="none" strike="noStrike" kern="1200" cap="none" spc="0" normalizeH="0" baseline="0" noProof="0" dirty="0" smtClean="0">
                <a:ln>
                  <a:noFill/>
                </a:ln>
                <a:solidFill>
                  <a:srgbClr val="FFFFFF"/>
                </a:solidFill>
                <a:effectLst/>
                <a:uLnTx/>
                <a:uFillTx/>
                <a:latin typeface="Helvetica"/>
                <a:ea typeface="+mn-ea"/>
              </a:rPr>
              <a:t> Thies</a:t>
            </a:r>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Tree>
    <p:extLst>
      <p:ext uri="{BB962C8B-B14F-4D97-AF65-F5344CB8AC3E}">
        <p14:creationId xmlns:p14="http://schemas.microsoft.com/office/powerpoint/2010/main" val="99796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a:bodyPr>
          <a:lstStyle/>
          <a:p>
            <a:pPr marL="0" indent="0" algn="ctr">
              <a:buNone/>
            </a:pPr>
            <a:endParaRPr lang="de-DE" sz="2800" dirty="0" smtClean="0"/>
          </a:p>
          <a:p>
            <a:pPr marL="0" indent="0" algn="ctr">
              <a:buNone/>
            </a:pPr>
            <a:r>
              <a:rPr lang="de-DE" sz="2000" dirty="0" smtClean="0"/>
              <a:t>Durch </a:t>
            </a:r>
            <a:r>
              <a:rPr lang="de-DE" sz="2000" dirty="0" err="1"/>
              <a:t>COVInsAG</a:t>
            </a:r>
            <a:r>
              <a:rPr lang="de-DE" sz="2000" dirty="0"/>
              <a:t>: </a:t>
            </a:r>
          </a:p>
          <a:p>
            <a:pPr>
              <a:buFont typeface="Wingdings" pitchFamily="2" charset="2"/>
              <a:buChar char="§"/>
            </a:pPr>
            <a:endParaRPr lang="de-DE" sz="2000" dirty="0" smtClean="0"/>
          </a:p>
          <a:p>
            <a:pPr>
              <a:lnSpc>
                <a:spcPct val="120000"/>
              </a:lnSpc>
              <a:buFont typeface="Wingdings" pitchFamily="2" charset="2"/>
              <a:buChar char="§"/>
            </a:pPr>
            <a:r>
              <a:rPr lang="de-DE" sz="2000" dirty="0" smtClean="0"/>
              <a:t>Soweit Insolvenzantragspflicht ausgesetzt ist, gelten Zahlungen „im ordnungsgemäßen Geschäftsgang“ mit der Sorgfalt eines ordentlichen und gewissenhaften Geschäftsleiters vereinbar.</a:t>
            </a:r>
          </a:p>
          <a:p>
            <a:pPr marL="0" indent="0">
              <a:buNone/>
            </a:pPr>
            <a:endParaRPr lang="de-DE" sz="2000" dirty="0"/>
          </a:p>
          <a:p>
            <a:pPr>
              <a:buFont typeface="Wingdings" pitchFamily="2" charset="2"/>
              <a:buChar char="§"/>
            </a:pPr>
            <a:r>
              <a:rPr lang="de-DE" sz="2000" dirty="0" smtClean="0"/>
              <a:t>Gilt vor allem für Zahlungen zum Zweck der</a:t>
            </a:r>
          </a:p>
          <a:p>
            <a:pPr marL="627063" lvl="3" indent="-265113"/>
            <a:r>
              <a:rPr lang="de-DE" dirty="0" smtClean="0"/>
              <a:t>Aufrechterhaltung oder Wiederaufnahme </a:t>
            </a:r>
            <a:r>
              <a:rPr lang="de-DE" dirty="0"/>
              <a:t>des Geschäftsbetriebes oder </a:t>
            </a:r>
          </a:p>
          <a:p>
            <a:pPr marL="627063" lvl="3" indent="-265113"/>
            <a:r>
              <a:rPr lang="de-DE" dirty="0"/>
              <a:t>der Umsetzung eines Sanierungskonzeptes </a:t>
            </a:r>
            <a:r>
              <a:rPr lang="de-DE" dirty="0" smtClean="0"/>
              <a:t>.</a:t>
            </a:r>
            <a:endParaRPr lang="de-DE" dirty="0"/>
          </a:p>
          <a:p>
            <a:pPr marL="0" indent="0">
              <a:buNone/>
            </a:pPr>
            <a:endParaRPr lang="de-DE" dirty="0" smtClean="0"/>
          </a:p>
          <a:p>
            <a:endParaRPr lang="de-DE" sz="2800" dirty="0" smtClean="0"/>
          </a:p>
        </p:txBody>
      </p:sp>
      <p:sp>
        <p:nvSpPr>
          <p:cNvPr id="2" name="Titel 1"/>
          <p:cNvSpPr>
            <a:spLocks noGrp="1"/>
          </p:cNvSpPr>
          <p:nvPr>
            <p:ph type="title"/>
          </p:nvPr>
        </p:nvSpPr>
        <p:spPr/>
        <p:txBody>
          <a:bodyPr>
            <a:normAutofit/>
          </a:bodyPr>
          <a:lstStyle/>
          <a:p>
            <a:r>
              <a:rPr lang="de-DE" sz="3100" dirty="0" smtClean="0"/>
              <a:t>Eingeschränkte Geschäftsführerhaftung</a:t>
            </a:r>
            <a:endParaRPr lang="de-DE" sz="3100" dirty="0"/>
          </a:p>
        </p:txBody>
      </p:sp>
      <p:sp>
        <p:nvSpPr>
          <p:cNvPr id="4" name="Datumsplatzhalter 3"/>
          <p:cNvSpPr>
            <a:spLocks noGrp="1"/>
          </p:cNvSpPr>
          <p:nvPr>
            <p:ph type="dt" sz="half" idx="2"/>
          </p:nvPr>
        </p:nvSpPr>
        <p:spPr>
          <a:xfrm>
            <a:off x="457200" y="6356350"/>
            <a:ext cx="116247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F4A6429-5DAF-4714-8B1D-304CBCBC723D}" type="datetime1">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09.04.2020</a:t>
            </a:fld>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
        <p:nvSpPr>
          <p:cNvPr id="6" name="Foliennummernplatzhalter 5"/>
          <p:cNvSpPr>
            <a:spLocks noGrp="1"/>
          </p:cNvSpPr>
          <p:nvPr>
            <p:ph type="sldNum" sz="quarter" idx="4"/>
          </p:nvPr>
        </p:nvSpPr>
        <p:spPr>
          <a:xfrm>
            <a:off x="8172400" y="6356350"/>
            <a:ext cx="5144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FDD33BD-D6F1-F240-8882-9109DB55284B}" type="slidenum">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43</a:t>
            </a:fld>
            <a:endParaRPr kumimoji="0" lang="de-DE" sz="1200" b="0" i="0" u="none" strike="noStrike" kern="1200" cap="none" spc="0" normalizeH="0" baseline="0" noProof="0">
              <a:ln>
                <a:noFill/>
              </a:ln>
              <a:solidFill>
                <a:srgbClr val="FFFFFF"/>
              </a:solidFill>
              <a:effectLst/>
              <a:uLnTx/>
              <a:uFillTx/>
              <a:latin typeface="Helvetica"/>
              <a:ea typeface="+mn-ea"/>
            </a:endParaRPr>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solidFill>
                <a:effectLst/>
                <a:uLnTx/>
                <a:uFillTx/>
                <a:latin typeface="Helvetica"/>
                <a:ea typeface="+mn-ea"/>
              </a:rPr>
              <a:t>Dr. </a:t>
            </a:r>
            <a:r>
              <a:rPr kumimoji="0" lang="de-DE" sz="1200" b="0" i="0" u="none" strike="noStrike" kern="1200" cap="none" spc="0" normalizeH="0" baseline="0" noProof="0" dirty="0" err="1" smtClean="0">
                <a:ln>
                  <a:noFill/>
                </a:ln>
                <a:solidFill>
                  <a:srgbClr val="FFFFFF"/>
                </a:solidFill>
                <a:effectLst/>
                <a:uLnTx/>
                <a:uFillTx/>
                <a:latin typeface="Helvetica"/>
                <a:ea typeface="+mn-ea"/>
              </a:rPr>
              <a:t>Tjark</a:t>
            </a:r>
            <a:r>
              <a:rPr kumimoji="0" lang="de-DE" sz="1200" b="0" i="0" u="none" strike="noStrike" kern="1200" cap="none" spc="0" normalizeH="0" baseline="0" noProof="0" dirty="0" smtClean="0">
                <a:ln>
                  <a:noFill/>
                </a:ln>
                <a:solidFill>
                  <a:srgbClr val="FFFFFF"/>
                </a:solidFill>
                <a:effectLst/>
                <a:uLnTx/>
                <a:uFillTx/>
                <a:latin typeface="Helvetica"/>
                <a:ea typeface="+mn-ea"/>
              </a:rPr>
              <a:t> Thies</a:t>
            </a:r>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Tree>
    <p:extLst>
      <p:ext uri="{BB962C8B-B14F-4D97-AF65-F5344CB8AC3E}">
        <p14:creationId xmlns:p14="http://schemas.microsoft.com/office/powerpoint/2010/main" val="351468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a:bodyPr>
          <a:lstStyle/>
          <a:p>
            <a:pPr marL="0" indent="0">
              <a:buNone/>
            </a:pPr>
            <a:endParaRPr lang="de-DE" sz="2000" dirty="0"/>
          </a:p>
          <a:p>
            <a:r>
              <a:rPr lang="de-DE" sz="2000" dirty="0" smtClean="0"/>
              <a:t>Statt „soweit“ wohl „solange“</a:t>
            </a:r>
          </a:p>
          <a:p>
            <a:endParaRPr lang="de-DE" sz="2000" dirty="0"/>
          </a:p>
          <a:p>
            <a:r>
              <a:rPr lang="de-DE" sz="2000" dirty="0" smtClean="0"/>
              <a:t>Die Einschränkung greift somit nur, sofern sich die Geschäftsführung auf die Aussetzung nach § 1 </a:t>
            </a:r>
            <a:r>
              <a:rPr lang="de-DE" sz="2000" dirty="0"/>
              <a:t>berufen </a:t>
            </a:r>
            <a:r>
              <a:rPr lang="de-DE" sz="2000" dirty="0" smtClean="0"/>
              <a:t>kann.</a:t>
            </a:r>
          </a:p>
          <a:p>
            <a:endParaRPr lang="de-DE" sz="2000" dirty="0"/>
          </a:p>
          <a:p>
            <a:r>
              <a:rPr lang="de-DE" sz="2000" dirty="0" smtClean="0"/>
              <a:t>Keine </a:t>
            </a:r>
            <a:r>
              <a:rPr lang="de-DE" sz="2000" dirty="0"/>
              <a:t>Aussetzung des Zahlungsverbotes, sondern Einschränkung des Verschuldens</a:t>
            </a:r>
          </a:p>
          <a:p>
            <a:endParaRPr lang="de-DE" sz="2000" dirty="0"/>
          </a:p>
          <a:p>
            <a:r>
              <a:rPr lang="de-DE" sz="2000" dirty="0" smtClean="0"/>
              <a:t>Allgemeine </a:t>
            </a:r>
            <a:r>
              <a:rPr lang="de-DE" sz="2000" dirty="0"/>
              <a:t>Beweislastverteilung zulasten der Geschäftsführung</a:t>
            </a:r>
          </a:p>
          <a:p>
            <a:endParaRPr lang="de-DE" sz="2800" dirty="0" smtClean="0"/>
          </a:p>
        </p:txBody>
      </p:sp>
      <p:sp>
        <p:nvSpPr>
          <p:cNvPr id="2" name="Titel 1"/>
          <p:cNvSpPr>
            <a:spLocks noGrp="1"/>
          </p:cNvSpPr>
          <p:nvPr>
            <p:ph type="title"/>
          </p:nvPr>
        </p:nvSpPr>
        <p:spPr/>
        <p:txBody>
          <a:bodyPr>
            <a:normAutofit/>
          </a:bodyPr>
          <a:lstStyle/>
          <a:p>
            <a:r>
              <a:rPr lang="de-DE" sz="3100" dirty="0" smtClean="0"/>
              <a:t>Eingeschränkte Geschäftsführerhaftung</a:t>
            </a:r>
            <a:endParaRPr lang="de-DE" sz="3100" dirty="0"/>
          </a:p>
        </p:txBody>
      </p:sp>
      <p:sp>
        <p:nvSpPr>
          <p:cNvPr id="4" name="Datumsplatzhalter 3"/>
          <p:cNvSpPr>
            <a:spLocks noGrp="1"/>
          </p:cNvSpPr>
          <p:nvPr>
            <p:ph type="dt" sz="half" idx="2"/>
          </p:nvPr>
        </p:nvSpPr>
        <p:spPr>
          <a:xfrm>
            <a:off x="457200" y="6356350"/>
            <a:ext cx="116247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F4A6429-5DAF-4714-8B1D-304CBCBC723D}" type="datetime1">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09.04.2020</a:t>
            </a:fld>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
        <p:nvSpPr>
          <p:cNvPr id="6" name="Foliennummernplatzhalter 5"/>
          <p:cNvSpPr>
            <a:spLocks noGrp="1"/>
          </p:cNvSpPr>
          <p:nvPr>
            <p:ph type="sldNum" sz="quarter" idx="4"/>
          </p:nvPr>
        </p:nvSpPr>
        <p:spPr>
          <a:xfrm>
            <a:off x="8172400" y="6356350"/>
            <a:ext cx="5144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FDD33BD-D6F1-F240-8882-9109DB55284B}" type="slidenum">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44</a:t>
            </a:fld>
            <a:endParaRPr kumimoji="0" lang="de-DE" sz="1200" b="0" i="0" u="none" strike="noStrike" kern="1200" cap="none" spc="0" normalizeH="0" baseline="0" noProof="0">
              <a:ln>
                <a:noFill/>
              </a:ln>
              <a:solidFill>
                <a:srgbClr val="FFFFFF"/>
              </a:solidFill>
              <a:effectLst/>
              <a:uLnTx/>
              <a:uFillTx/>
              <a:latin typeface="Helvetica"/>
              <a:ea typeface="+mn-ea"/>
            </a:endParaRPr>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solidFill>
                <a:effectLst/>
                <a:uLnTx/>
                <a:uFillTx/>
                <a:latin typeface="Helvetica"/>
                <a:ea typeface="+mn-ea"/>
              </a:rPr>
              <a:t>Dr. </a:t>
            </a:r>
            <a:r>
              <a:rPr kumimoji="0" lang="de-DE" sz="1200" b="0" i="0" u="none" strike="noStrike" kern="1200" cap="none" spc="0" normalizeH="0" baseline="0" noProof="0" dirty="0" err="1" smtClean="0">
                <a:ln>
                  <a:noFill/>
                </a:ln>
                <a:solidFill>
                  <a:srgbClr val="FFFFFF"/>
                </a:solidFill>
                <a:effectLst/>
                <a:uLnTx/>
                <a:uFillTx/>
                <a:latin typeface="Helvetica"/>
                <a:ea typeface="+mn-ea"/>
              </a:rPr>
              <a:t>Tjark</a:t>
            </a:r>
            <a:r>
              <a:rPr kumimoji="0" lang="de-DE" sz="1200" b="0" i="0" u="none" strike="noStrike" kern="1200" cap="none" spc="0" normalizeH="0" baseline="0" noProof="0" dirty="0" smtClean="0">
                <a:ln>
                  <a:noFill/>
                </a:ln>
                <a:solidFill>
                  <a:srgbClr val="FFFFFF"/>
                </a:solidFill>
                <a:effectLst/>
                <a:uLnTx/>
                <a:uFillTx/>
                <a:latin typeface="Helvetica"/>
                <a:ea typeface="+mn-ea"/>
              </a:rPr>
              <a:t> Thies</a:t>
            </a:r>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Tree>
    <p:extLst>
      <p:ext uri="{BB962C8B-B14F-4D97-AF65-F5344CB8AC3E}">
        <p14:creationId xmlns:p14="http://schemas.microsoft.com/office/powerpoint/2010/main" val="76612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2204864"/>
            <a:ext cx="8267700" cy="3887961"/>
          </a:xfrm>
        </p:spPr>
        <p:txBody>
          <a:bodyPr>
            <a:normAutofit/>
          </a:bodyPr>
          <a:lstStyle/>
          <a:p>
            <a:pPr marL="0" indent="0" algn="ctr">
              <a:buNone/>
            </a:pPr>
            <a:r>
              <a:rPr lang="de-DE" sz="2000" dirty="0" smtClean="0"/>
              <a:t>Bisher</a:t>
            </a:r>
          </a:p>
          <a:p>
            <a:pPr lvl="1"/>
            <a:endParaRPr lang="de-DE" sz="2800" dirty="0" smtClean="0"/>
          </a:p>
          <a:p>
            <a:endParaRPr lang="de-DE" sz="2800" dirty="0" smtClean="0"/>
          </a:p>
        </p:txBody>
      </p:sp>
      <p:sp>
        <p:nvSpPr>
          <p:cNvPr id="2" name="Titel 1"/>
          <p:cNvSpPr>
            <a:spLocks noGrp="1"/>
          </p:cNvSpPr>
          <p:nvPr>
            <p:ph type="title"/>
          </p:nvPr>
        </p:nvSpPr>
        <p:spPr/>
        <p:txBody>
          <a:bodyPr>
            <a:normAutofit/>
          </a:bodyPr>
          <a:lstStyle/>
          <a:p>
            <a:r>
              <a:rPr lang="de-DE" sz="3100" dirty="0" smtClean="0"/>
              <a:t>Einschränkung der Anfechtungsmöglichkeiten</a:t>
            </a:r>
            <a:endParaRPr lang="de-DE" sz="3100" dirty="0"/>
          </a:p>
        </p:txBody>
      </p:sp>
      <p:sp>
        <p:nvSpPr>
          <p:cNvPr id="4" name="Datumsplatzhalter 3"/>
          <p:cNvSpPr>
            <a:spLocks noGrp="1"/>
          </p:cNvSpPr>
          <p:nvPr>
            <p:ph type="dt" sz="half" idx="2"/>
          </p:nvPr>
        </p:nvSpPr>
        <p:spPr>
          <a:xfrm>
            <a:off x="457200" y="6356350"/>
            <a:ext cx="116247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F4A6429-5DAF-4714-8B1D-304CBCBC723D}" type="datetime1">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09.04.2020</a:t>
            </a:fld>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
        <p:nvSpPr>
          <p:cNvPr id="6" name="Foliennummernplatzhalter 5"/>
          <p:cNvSpPr>
            <a:spLocks noGrp="1"/>
          </p:cNvSpPr>
          <p:nvPr>
            <p:ph type="sldNum" sz="quarter" idx="4"/>
          </p:nvPr>
        </p:nvSpPr>
        <p:spPr>
          <a:xfrm>
            <a:off x="8172400" y="6356350"/>
            <a:ext cx="5144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FDD33BD-D6F1-F240-8882-9109DB55284B}" type="slidenum">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45</a:t>
            </a:fld>
            <a:endParaRPr kumimoji="0" lang="de-DE" sz="1200" b="0" i="0" u="none" strike="noStrike" kern="1200" cap="none" spc="0" normalizeH="0" baseline="0" noProof="0">
              <a:ln>
                <a:noFill/>
              </a:ln>
              <a:solidFill>
                <a:srgbClr val="FFFFFF"/>
              </a:solidFill>
              <a:effectLst/>
              <a:uLnTx/>
              <a:uFillTx/>
              <a:latin typeface="Helvetica"/>
              <a:ea typeface="+mn-ea"/>
            </a:endParaRPr>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solidFill>
                <a:effectLst/>
                <a:uLnTx/>
                <a:uFillTx/>
                <a:latin typeface="Helvetica"/>
                <a:ea typeface="+mn-ea"/>
              </a:rPr>
              <a:t>Dr. </a:t>
            </a:r>
            <a:r>
              <a:rPr kumimoji="0" lang="de-DE" sz="1200" b="0" i="0" u="none" strike="noStrike" kern="1200" cap="none" spc="0" normalizeH="0" baseline="0" noProof="0" dirty="0" err="1" smtClean="0">
                <a:ln>
                  <a:noFill/>
                </a:ln>
                <a:solidFill>
                  <a:srgbClr val="FFFFFF"/>
                </a:solidFill>
                <a:effectLst/>
                <a:uLnTx/>
                <a:uFillTx/>
                <a:latin typeface="Helvetica"/>
                <a:ea typeface="+mn-ea"/>
              </a:rPr>
              <a:t>Tjark</a:t>
            </a:r>
            <a:r>
              <a:rPr kumimoji="0" lang="de-DE" sz="1200" b="0" i="0" u="none" strike="noStrike" kern="1200" cap="none" spc="0" normalizeH="0" baseline="0" noProof="0" dirty="0" smtClean="0">
                <a:ln>
                  <a:noFill/>
                </a:ln>
                <a:solidFill>
                  <a:srgbClr val="FFFFFF"/>
                </a:solidFill>
                <a:effectLst/>
                <a:uLnTx/>
                <a:uFillTx/>
                <a:latin typeface="Helvetica"/>
                <a:ea typeface="+mn-ea"/>
              </a:rPr>
              <a:t> Thies</a:t>
            </a:r>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
        <p:nvSpPr>
          <p:cNvPr id="8" name="Inhaltsplatzhalter 2"/>
          <p:cNvSpPr>
            <a:spLocks noGrp="1"/>
          </p:cNvSpPr>
          <p:nvPr>
            <p:ph idx="4294967295"/>
          </p:nvPr>
        </p:nvSpPr>
        <p:spPr>
          <a:xfrm>
            <a:off x="457200" y="2204864"/>
            <a:ext cx="8267700" cy="3887961"/>
          </a:xfrm>
        </p:spPr>
        <p:txBody>
          <a:bodyPr>
            <a:normAutofit/>
          </a:bodyPr>
          <a:lstStyle/>
          <a:p>
            <a:endParaRPr lang="de-DE" sz="2000" dirty="0" smtClean="0"/>
          </a:p>
          <a:p>
            <a:pPr marL="0" indent="0" algn="ctr">
              <a:buNone/>
            </a:pPr>
            <a:endParaRPr lang="de-DE" sz="2000" dirty="0" smtClean="0"/>
          </a:p>
          <a:p>
            <a:pPr marL="0" indent="0" algn="ctr">
              <a:buNone/>
            </a:pPr>
            <a:r>
              <a:rPr lang="de-DE" sz="2000" dirty="0" smtClean="0"/>
              <a:t>Anfechtbarkeit von </a:t>
            </a:r>
          </a:p>
        </p:txBody>
      </p:sp>
      <p:cxnSp>
        <p:nvCxnSpPr>
          <p:cNvPr id="9" name="Gerade Verbindung mit Pfeil 8"/>
          <p:cNvCxnSpPr>
            <a:endCxn id="15" idx="0"/>
          </p:cNvCxnSpPr>
          <p:nvPr/>
        </p:nvCxnSpPr>
        <p:spPr>
          <a:xfrm>
            <a:off x="4355976" y="3717032"/>
            <a:ext cx="3495320" cy="108012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0" name="Gerade Verbindung mit Pfeil 9"/>
          <p:cNvCxnSpPr>
            <a:endCxn id="11" idx="0"/>
          </p:cNvCxnSpPr>
          <p:nvPr/>
        </p:nvCxnSpPr>
        <p:spPr>
          <a:xfrm>
            <a:off x="4380027" y="3717032"/>
            <a:ext cx="1" cy="108012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1" name="Textfeld 10"/>
          <p:cNvSpPr txBox="1"/>
          <p:nvPr/>
        </p:nvSpPr>
        <p:spPr>
          <a:xfrm>
            <a:off x="2521185" y="4797152"/>
            <a:ext cx="3717685" cy="101566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prstClr val="black"/>
                </a:solidFill>
                <a:effectLst/>
                <a:uLnTx/>
                <a:uFillTx/>
                <a:latin typeface="Helvetica"/>
                <a:ea typeface="+mn-ea"/>
                <a:cs typeface="Helvetica"/>
              </a:rPr>
              <a:t>Rückgewähr von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prstClr val="black"/>
                </a:solidFill>
                <a:effectLst/>
                <a:uLnTx/>
                <a:uFillTx/>
                <a:latin typeface="Helvetica"/>
                <a:ea typeface="+mn-ea"/>
                <a:cs typeface="Helvetica"/>
              </a:rPr>
              <a:t>Gesellschafterdarlehen </a:t>
            </a:r>
            <a:r>
              <a:rPr kumimoji="0" lang="de-DE" sz="2000" b="0" i="0" u="none" strike="noStrike" kern="1200" cap="none" spc="0" normalizeH="0" baseline="0" noProof="0" dirty="0" err="1" smtClean="0">
                <a:ln>
                  <a:noFill/>
                </a:ln>
                <a:solidFill>
                  <a:prstClr val="black"/>
                </a:solidFill>
                <a:effectLst/>
                <a:uLnTx/>
                <a:uFillTx/>
                <a:latin typeface="Helvetica"/>
                <a:ea typeface="+mn-ea"/>
                <a:cs typeface="Helvetica"/>
              </a:rPr>
              <a:t>u.g</a:t>
            </a:r>
            <a:r>
              <a:rPr kumimoji="0" lang="de-DE" sz="2000" b="0" i="0" u="none" strike="noStrike" kern="1200" cap="none" spc="0" normalizeH="0" baseline="0" noProof="0" dirty="0" smtClean="0">
                <a:ln>
                  <a:noFill/>
                </a:ln>
                <a:solidFill>
                  <a:prstClr val="black"/>
                </a:solidFill>
                <a:effectLst/>
                <a:uLnTx/>
                <a:uFillTx/>
                <a:latin typeface="Helvetica"/>
                <a:ea typeface="+mn-ea"/>
                <a:cs typeface="Helvetica"/>
              </a:rPr>
              <a:t> Rh.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prstClr val="black"/>
                </a:solidFill>
                <a:effectLst/>
                <a:uLnTx/>
                <a:uFillTx/>
                <a:latin typeface="Helvetica"/>
                <a:ea typeface="+mn-ea"/>
                <a:cs typeface="Helvetica"/>
              </a:rPr>
              <a:t>innerhalb eines Jahres vor IA</a:t>
            </a:r>
            <a:endParaRPr kumimoji="0" lang="de-DE" sz="20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4" name="Textfeld 13"/>
          <p:cNvSpPr txBox="1"/>
          <p:nvPr/>
        </p:nvSpPr>
        <p:spPr>
          <a:xfrm>
            <a:off x="179512" y="4797152"/>
            <a:ext cx="2165978" cy="101566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prstClr val="black"/>
                </a:solidFill>
                <a:effectLst/>
                <a:uLnTx/>
                <a:uFillTx/>
                <a:latin typeface="Helvetica"/>
                <a:ea typeface="+mn-ea"/>
                <a:cs typeface="Helvetica"/>
              </a:rPr>
              <a:t>Rückgewähr von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prstClr val="black"/>
                </a:solidFill>
                <a:effectLst/>
                <a:uLnTx/>
                <a:uFillTx/>
                <a:latin typeface="Helvetica"/>
                <a:ea typeface="+mn-ea"/>
                <a:cs typeface="Helvetica"/>
              </a:rPr>
              <a:t>Darlehen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prstClr val="black"/>
                </a:solidFill>
                <a:effectLst/>
                <a:uLnTx/>
                <a:uFillTx/>
                <a:latin typeface="Helvetica"/>
                <a:ea typeface="+mn-ea"/>
                <a:cs typeface="Helvetica"/>
              </a:rPr>
              <a:t>bei ZU</a:t>
            </a:r>
            <a:endParaRPr kumimoji="0" lang="de-DE" sz="20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5" name="Textfeld 14"/>
          <p:cNvSpPr txBox="1"/>
          <p:nvPr/>
        </p:nvSpPr>
        <p:spPr>
          <a:xfrm>
            <a:off x="6882120" y="4797152"/>
            <a:ext cx="1938352" cy="101566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prstClr val="black"/>
                </a:solidFill>
                <a:effectLst/>
                <a:uLnTx/>
                <a:uFillTx/>
                <a:latin typeface="Helvetica"/>
                <a:ea typeface="+mn-ea"/>
                <a:cs typeface="Helvetica"/>
              </a:rPr>
              <a:t>Bestellung von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prstClr val="black"/>
                </a:solidFill>
                <a:effectLst/>
                <a:uLnTx/>
                <a:uFillTx/>
                <a:latin typeface="Helvetica"/>
                <a:ea typeface="+mn-ea"/>
                <a:cs typeface="Helvetica"/>
              </a:rPr>
              <a:t>Sicherheiten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prstClr val="black"/>
                </a:solidFill>
                <a:effectLst/>
                <a:uLnTx/>
                <a:uFillTx/>
                <a:latin typeface="Helvetica"/>
                <a:ea typeface="+mn-ea"/>
                <a:cs typeface="Helvetica"/>
              </a:rPr>
              <a:t>bei ZU</a:t>
            </a:r>
            <a:endParaRPr kumimoji="0" lang="de-DE" sz="2000" b="0" i="0" u="none" strike="noStrike" kern="1200" cap="none" spc="0" normalizeH="0" baseline="0" noProof="0" dirty="0">
              <a:ln>
                <a:noFill/>
              </a:ln>
              <a:solidFill>
                <a:prstClr val="black"/>
              </a:solidFill>
              <a:effectLst/>
              <a:uLnTx/>
              <a:uFillTx/>
              <a:latin typeface="Helvetica"/>
              <a:ea typeface="+mn-ea"/>
              <a:cs typeface="Helvetica"/>
            </a:endParaRPr>
          </a:p>
        </p:txBody>
      </p:sp>
      <p:cxnSp>
        <p:nvCxnSpPr>
          <p:cNvPr id="17" name="Gerade Verbindung mit Pfeil 16"/>
          <p:cNvCxnSpPr>
            <a:endCxn id="14" idx="0"/>
          </p:cNvCxnSpPr>
          <p:nvPr/>
        </p:nvCxnSpPr>
        <p:spPr>
          <a:xfrm flipH="1">
            <a:off x="1262501" y="3717032"/>
            <a:ext cx="3117526" cy="108012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572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556792"/>
            <a:ext cx="8267700" cy="4608512"/>
          </a:xfrm>
        </p:spPr>
        <p:txBody>
          <a:bodyPr>
            <a:normAutofit fontScale="70000" lnSpcReduction="20000"/>
          </a:bodyPr>
          <a:lstStyle/>
          <a:p>
            <a:pPr marL="0" indent="0" algn="ctr">
              <a:buNone/>
            </a:pPr>
            <a:endParaRPr lang="de-DE" sz="2800" dirty="0" smtClean="0"/>
          </a:p>
          <a:p>
            <a:pPr marL="0" indent="0" algn="ctr">
              <a:buNone/>
            </a:pPr>
            <a:r>
              <a:rPr lang="de-DE" sz="2600" dirty="0" smtClean="0"/>
              <a:t>Durch </a:t>
            </a:r>
            <a:r>
              <a:rPr lang="de-DE" sz="2600" dirty="0" err="1"/>
              <a:t>COVInsAG</a:t>
            </a:r>
            <a:r>
              <a:rPr lang="de-DE" sz="2600" dirty="0"/>
              <a:t>: </a:t>
            </a:r>
          </a:p>
          <a:p>
            <a:endParaRPr lang="de-DE" sz="2600" dirty="0" smtClean="0"/>
          </a:p>
          <a:p>
            <a:endParaRPr lang="de-DE" sz="2600" dirty="0" smtClean="0"/>
          </a:p>
          <a:p>
            <a:pPr lvl="1"/>
            <a:r>
              <a:rPr lang="de-DE" sz="2600" dirty="0" smtClean="0"/>
              <a:t>Mangels Gläubigerbenachteiligung keine Anfechtung von Rückzahlungen oder Bestellungen von Sicherheiten, wenn</a:t>
            </a:r>
          </a:p>
          <a:p>
            <a:pPr lvl="1"/>
            <a:endParaRPr lang="de-DE" sz="2600" dirty="0"/>
          </a:p>
          <a:p>
            <a:pPr lvl="2"/>
            <a:r>
              <a:rPr lang="de-DE" sz="2600" dirty="0" smtClean="0"/>
              <a:t>die Darlehen bzw. Sicherheiten während des Aussetzungszeitraums gewährt wurden und</a:t>
            </a:r>
          </a:p>
          <a:p>
            <a:pPr lvl="1"/>
            <a:endParaRPr lang="de-DE" sz="2600" dirty="0"/>
          </a:p>
          <a:p>
            <a:pPr lvl="2"/>
            <a:r>
              <a:rPr lang="de-DE" sz="2600" dirty="0"/>
              <a:t>d</a:t>
            </a:r>
            <a:r>
              <a:rPr lang="de-DE" sz="2600" dirty="0" smtClean="0"/>
              <a:t>ie Rückgewähr bis zum 30. September 2023 erfolgt.</a:t>
            </a:r>
          </a:p>
          <a:p>
            <a:pPr lvl="2"/>
            <a:endParaRPr lang="de-DE" sz="2600" dirty="0" smtClean="0"/>
          </a:p>
          <a:p>
            <a:pPr lvl="1"/>
            <a:endParaRPr lang="de-DE" sz="2600" dirty="0"/>
          </a:p>
          <a:p>
            <a:pPr lvl="1"/>
            <a:r>
              <a:rPr lang="de-DE" sz="2600" dirty="0" smtClean="0"/>
              <a:t>Nicht erfasst sind </a:t>
            </a:r>
            <a:r>
              <a:rPr lang="de-DE" sz="2600" dirty="0" err="1" smtClean="0"/>
              <a:t>Sicherheitengewährungen</a:t>
            </a:r>
            <a:r>
              <a:rPr lang="de-DE" sz="2600" dirty="0" smtClean="0"/>
              <a:t> für Gesellschafterdarlehen</a:t>
            </a:r>
          </a:p>
          <a:p>
            <a:pPr lvl="1"/>
            <a:endParaRPr lang="de-DE" sz="2600" dirty="0" smtClean="0"/>
          </a:p>
          <a:p>
            <a:pPr lvl="1"/>
            <a:r>
              <a:rPr lang="de-DE" sz="2600" dirty="0" smtClean="0"/>
              <a:t>Erfasst sind aber sowohl (neue) Geld- als auch Warenkredite.</a:t>
            </a:r>
          </a:p>
          <a:p>
            <a:pPr marL="361950" lvl="1" indent="0">
              <a:buNone/>
            </a:pPr>
            <a:endParaRPr lang="de-DE" sz="2800" dirty="0" smtClean="0"/>
          </a:p>
          <a:p>
            <a:pPr lvl="1"/>
            <a:endParaRPr lang="de-DE" sz="2800" dirty="0" smtClean="0"/>
          </a:p>
          <a:p>
            <a:endParaRPr lang="de-DE" sz="2800" dirty="0" smtClean="0"/>
          </a:p>
        </p:txBody>
      </p:sp>
      <p:sp>
        <p:nvSpPr>
          <p:cNvPr id="2" name="Titel 1"/>
          <p:cNvSpPr>
            <a:spLocks noGrp="1"/>
          </p:cNvSpPr>
          <p:nvPr>
            <p:ph type="title"/>
          </p:nvPr>
        </p:nvSpPr>
        <p:spPr/>
        <p:txBody>
          <a:bodyPr>
            <a:normAutofit/>
          </a:bodyPr>
          <a:lstStyle/>
          <a:p>
            <a:r>
              <a:rPr lang="de-DE" sz="3100" dirty="0" smtClean="0"/>
              <a:t>Einschränkung der Anfechtungsmöglichkeiten</a:t>
            </a:r>
            <a:endParaRPr lang="de-DE" sz="3100" dirty="0"/>
          </a:p>
        </p:txBody>
      </p:sp>
      <p:sp>
        <p:nvSpPr>
          <p:cNvPr id="4" name="Datumsplatzhalter 3"/>
          <p:cNvSpPr>
            <a:spLocks noGrp="1"/>
          </p:cNvSpPr>
          <p:nvPr>
            <p:ph type="dt" sz="half" idx="2"/>
          </p:nvPr>
        </p:nvSpPr>
        <p:spPr>
          <a:xfrm>
            <a:off x="457200" y="6356350"/>
            <a:ext cx="116247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F4A6429-5DAF-4714-8B1D-304CBCBC723D}" type="datetime1">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09.04.2020</a:t>
            </a:fld>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
        <p:nvSpPr>
          <p:cNvPr id="6" name="Foliennummernplatzhalter 5"/>
          <p:cNvSpPr>
            <a:spLocks noGrp="1"/>
          </p:cNvSpPr>
          <p:nvPr>
            <p:ph type="sldNum" sz="quarter" idx="4"/>
          </p:nvPr>
        </p:nvSpPr>
        <p:spPr>
          <a:xfrm>
            <a:off x="8172400" y="6356350"/>
            <a:ext cx="5144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FDD33BD-D6F1-F240-8882-9109DB55284B}" type="slidenum">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46</a:t>
            </a:fld>
            <a:endParaRPr kumimoji="0" lang="de-DE" sz="1200" b="0" i="0" u="none" strike="noStrike" kern="1200" cap="none" spc="0" normalizeH="0" baseline="0" noProof="0">
              <a:ln>
                <a:noFill/>
              </a:ln>
              <a:solidFill>
                <a:srgbClr val="FFFFFF"/>
              </a:solidFill>
              <a:effectLst/>
              <a:uLnTx/>
              <a:uFillTx/>
              <a:latin typeface="Helvetica"/>
              <a:ea typeface="+mn-ea"/>
            </a:endParaRPr>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solidFill>
                <a:effectLst/>
                <a:uLnTx/>
                <a:uFillTx/>
                <a:latin typeface="Helvetica"/>
                <a:ea typeface="+mn-ea"/>
              </a:rPr>
              <a:t>Dr. </a:t>
            </a:r>
            <a:r>
              <a:rPr kumimoji="0" lang="de-DE" sz="1200" b="0" i="0" u="none" strike="noStrike" kern="1200" cap="none" spc="0" normalizeH="0" baseline="0" noProof="0" dirty="0" err="1" smtClean="0">
                <a:ln>
                  <a:noFill/>
                </a:ln>
                <a:solidFill>
                  <a:srgbClr val="FFFFFF"/>
                </a:solidFill>
                <a:effectLst/>
                <a:uLnTx/>
                <a:uFillTx/>
                <a:latin typeface="Helvetica"/>
                <a:ea typeface="+mn-ea"/>
              </a:rPr>
              <a:t>Tjark</a:t>
            </a:r>
            <a:r>
              <a:rPr kumimoji="0" lang="de-DE" sz="1200" b="0" i="0" u="none" strike="noStrike" kern="1200" cap="none" spc="0" normalizeH="0" baseline="0" noProof="0" dirty="0" smtClean="0">
                <a:ln>
                  <a:noFill/>
                </a:ln>
                <a:solidFill>
                  <a:srgbClr val="FFFFFF"/>
                </a:solidFill>
                <a:effectLst/>
                <a:uLnTx/>
                <a:uFillTx/>
                <a:latin typeface="Helvetica"/>
                <a:ea typeface="+mn-ea"/>
              </a:rPr>
              <a:t> Thies</a:t>
            </a:r>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Tree>
    <p:extLst>
      <p:ext uri="{BB962C8B-B14F-4D97-AF65-F5344CB8AC3E}">
        <p14:creationId xmlns:p14="http://schemas.microsoft.com/office/powerpoint/2010/main" val="81153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a:bodyPr>
          <a:lstStyle/>
          <a:p>
            <a:r>
              <a:rPr lang="de-DE" sz="2000" dirty="0" smtClean="0"/>
              <a:t>Die Einschränkungen der Anfechtungsmöglichkeiten gelten auch für</a:t>
            </a:r>
          </a:p>
          <a:p>
            <a:pPr marL="627063" lvl="2" indent="-265113"/>
            <a:r>
              <a:rPr lang="de-DE" dirty="0" smtClean="0"/>
              <a:t>nicht antragspflichtige Unternehmen,</a:t>
            </a:r>
          </a:p>
          <a:p>
            <a:pPr marL="627063" lvl="2" indent="-265113"/>
            <a:r>
              <a:rPr lang="de-DE" dirty="0"/>
              <a:t>n</a:t>
            </a:r>
            <a:r>
              <a:rPr lang="de-DE" dirty="0" smtClean="0"/>
              <a:t>icht zahlungsunfähige Schuldner und</a:t>
            </a:r>
          </a:p>
          <a:p>
            <a:pPr marL="627063" lvl="2" indent="-265113"/>
            <a:r>
              <a:rPr lang="de-DE" dirty="0"/>
              <a:t>n</a:t>
            </a:r>
            <a:r>
              <a:rPr lang="de-DE" dirty="0" smtClean="0"/>
              <a:t>icht überschuldete Schuldner.</a:t>
            </a:r>
          </a:p>
          <a:p>
            <a:pPr marL="361950" lvl="1" indent="0">
              <a:buNone/>
            </a:pPr>
            <a:endParaRPr lang="de-DE" sz="2000" dirty="0"/>
          </a:p>
          <a:p>
            <a:pPr marL="361950" lvl="1" indent="-361950">
              <a:buFont typeface="Wingdings" pitchFamily="2" charset="2"/>
              <a:buChar char="§"/>
            </a:pPr>
            <a:r>
              <a:rPr lang="de-DE" sz="2000" dirty="0" smtClean="0"/>
              <a:t>Die </a:t>
            </a:r>
            <a:r>
              <a:rPr lang="de-DE" sz="2000" dirty="0"/>
              <a:t>Einschränkungen </a:t>
            </a:r>
            <a:r>
              <a:rPr lang="de-DE" sz="2000" dirty="0" smtClean="0"/>
              <a:t>gelten gegenüber </a:t>
            </a:r>
            <a:r>
              <a:rPr lang="de-DE" sz="2000" dirty="0"/>
              <a:t>der KfW, ihren Finanzierungspartnern und anderen </a:t>
            </a:r>
            <a:r>
              <a:rPr lang="de-DE" sz="2000" dirty="0" smtClean="0"/>
              <a:t>Institutionen </a:t>
            </a:r>
            <a:r>
              <a:rPr lang="de-DE" sz="2000" dirty="0"/>
              <a:t>im Rahmen staatlicher Hilfsprogramme </a:t>
            </a:r>
            <a:r>
              <a:rPr lang="de-DE" sz="2000" dirty="0" smtClean="0"/>
              <a:t>auch, </a:t>
            </a:r>
            <a:r>
              <a:rPr lang="de-DE" sz="2000" dirty="0"/>
              <a:t>wenn </a:t>
            </a:r>
          </a:p>
          <a:p>
            <a:pPr lvl="1">
              <a:buFont typeface="Arial" pitchFamily="34" charset="0"/>
              <a:buChar char="•"/>
            </a:pPr>
            <a:r>
              <a:rPr lang="de-DE" sz="2000" dirty="0" smtClean="0"/>
              <a:t>der </a:t>
            </a:r>
            <a:r>
              <a:rPr lang="de-DE" sz="2000" dirty="0"/>
              <a:t>Kredit nach dem Ende des Aussetzungszeitraums gewährt oder besichert wurde und</a:t>
            </a:r>
          </a:p>
          <a:p>
            <a:pPr lvl="1">
              <a:buFont typeface="Arial" pitchFamily="34" charset="0"/>
              <a:buChar char="•"/>
            </a:pPr>
            <a:r>
              <a:rPr lang="de-DE" sz="2000" dirty="0" smtClean="0"/>
              <a:t>unbefristet </a:t>
            </a:r>
            <a:r>
              <a:rPr lang="de-DE" sz="2000" dirty="0"/>
              <a:t>für deren </a:t>
            </a:r>
            <a:r>
              <a:rPr lang="de-DE" sz="2000" dirty="0" smtClean="0"/>
              <a:t>Rückgewähr.</a:t>
            </a:r>
            <a:endParaRPr lang="de-DE" sz="2000" dirty="0"/>
          </a:p>
        </p:txBody>
      </p:sp>
      <p:sp>
        <p:nvSpPr>
          <p:cNvPr id="2" name="Titel 1"/>
          <p:cNvSpPr>
            <a:spLocks noGrp="1"/>
          </p:cNvSpPr>
          <p:nvPr>
            <p:ph type="title"/>
          </p:nvPr>
        </p:nvSpPr>
        <p:spPr/>
        <p:txBody>
          <a:bodyPr>
            <a:normAutofit/>
          </a:bodyPr>
          <a:lstStyle/>
          <a:p>
            <a:r>
              <a:rPr lang="de-DE" sz="3100" dirty="0" smtClean="0"/>
              <a:t>Einschränkung der </a:t>
            </a:r>
            <a:br>
              <a:rPr lang="de-DE" sz="3100" dirty="0" smtClean="0"/>
            </a:br>
            <a:r>
              <a:rPr lang="de-DE" sz="3100" dirty="0"/>
              <a:t>Anfechtungsmöglichkeiten</a:t>
            </a:r>
          </a:p>
        </p:txBody>
      </p:sp>
      <p:sp>
        <p:nvSpPr>
          <p:cNvPr id="4" name="Datumsplatzhalter 3"/>
          <p:cNvSpPr>
            <a:spLocks noGrp="1"/>
          </p:cNvSpPr>
          <p:nvPr>
            <p:ph type="dt" sz="half" idx="2"/>
          </p:nvPr>
        </p:nvSpPr>
        <p:spPr>
          <a:xfrm>
            <a:off x="457200" y="6356350"/>
            <a:ext cx="116247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F4A6429-5DAF-4714-8B1D-304CBCBC723D}" type="datetime1">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09.04.2020</a:t>
            </a:fld>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
        <p:nvSpPr>
          <p:cNvPr id="6" name="Foliennummernplatzhalter 5"/>
          <p:cNvSpPr>
            <a:spLocks noGrp="1"/>
          </p:cNvSpPr>
          <p:nvPr>
            <p:ph type="sldNum" sz="quarter" idx="4"/>
          </p:nvPr>
        </p:nvSpPr>
        <p:spPr>
          <a:xfrm>
            <a:off x="8172400" y="6356350"/>
            <a:ext cx="5144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FDD33BD-D6F1-F240-8882-9109DB55284B}" type="slidenum">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47</a:t>
            </a:fld>
            <a:endParaRPr kumimoji="0" lang="de-DE" sz="1200" b="0" i="0" u="none" strike="noStrike" kern="1200" cap="none" spc="0" normalizeH="0" baseline="0" noProof="0">
              <a:ln>
                <a:noFill/>
              </a:ln>
              <a:solidFill>
                <a:srgbClr val="FFFFFF"/>
              </a:solidFill>
              <a:effectLst/>
              <a:uLnTx/>
              <a:uFillTx/>
              <a:latin typeface="Helvetica"/>
              <a:ea typeface="+mn-ea"/>
            </a:endParaRPr>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solidFill>
                <a:effectLst/>
                <a:uLnTx/>
                <a:uFillTx/>
                <a:latin typeface="Helvetica"/>
                <a:ea typeface="+mn-ea"/>
              </a:rPr>
              <a:t>Dr. </a:t>
            </a:r>
            <a:r>
              <a:rPr kumimoji="0" lang="de-DE" sz="1200" b="0" i="0" u="none" strike="noStrike" kern="1200" cap="none" spc="0" normalizeH="0" baseline="0" noProof="0" dirty="0" err="1" smtClean="0">
                <a:ln>
                  <a:noFill/>
                </a:ln>
                <a:solidFill>
                  <a:srgbClr val="FFFFFF"/>
                </a:solidFill>
                <a:effectLst/>
                <a:uLnTx/>
                <a:uFillTx/>
                <a:latin typeface="Helvetica"/>
                <a:ea typeface="+mn-ea"/>
              </a:rPr>
              <a:t>Tjark</a:t>
            </a:r>
            <a:r>
              <a:rPr kumimoji="0" lang="de-DE" sz="1200" b="0" i="0" u="none" strike="noStrike" kern="1200" cap="none" spc="0" normalizeH="0" baseline="0" noProof="0" dirty="0" smtClean="0">
                <a:ln>
                  <a:noFill/>
                </a:ln>
                <a:solidFill>
                  <a:srgbClr val="FFFFFF"/>
                </a:solidFill>
                <a:effectLst/>
                <a:uLnTx/>
                <a:uFillTx/>
                <a:latin typeface="Helvetica"/>
                <a:ea typeface="+mn-ea"/>
              </a:rPr>
              <a:t> Thies</a:t>
            </a:r>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Tree>
    <p:extLst>
      <p:ext uri="{BB962C8B-B14F-4D97-AF65-F5344CB8AC3E}">
        <p14:creationId xmlns:p14="http://schemas.microsoft.com/office/powerpoint/2010/main" val="399726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a:bodyPr>
          <a:lstStyle/>
          <a:p>
            <a:pPr marL="0" indent="0">
              <a:buNone/>
            </a:pPr>
            <a:endParaRPr lang="de-DE" sz="2900" dirty="0"/>
          </a:p>
          <a:p>
            <a:pPr marL="0" indent="0" algn="ctr">
              <a:buNone/>
            </a:pPr>
            <a:r>
              <a:rPr lang="de-DE" sz="2000" dirty="0" smtClean="0"/>
              <a:t>Bisher</a:t>
            </a:r>
          </a:p>
          <a:p>
            <a:pPr marL="0" indent="0">
              <a:buNone/>
            </a:pPr>
            <a:endParaRPr lang="de-DE" sz="2000" dirty="0"/>
          </a:p>
          <a:p>
            <a:pPr marL="0" indent="0" algn="ctr">
              <a:buNone/>
            </a:pPr>
            <a:r>
              <a:rPr lang="de-DE" sz="2000" dirty="0" smtClean="0"/>
              <a:t>Gesellschafterdarlehen sind nachrangige Forderungen nach § 39 Abs. 1 Nr. 5 InsO</a:t>
            </a:r>
          </a:p>
          <a:p>
            <a:pPr marL="0" indent="0" algn="ctr">
              <a:buNone/>
            </a:pPr>
            <a:endParaRPr lang="de-DE" sz="2000" dirty="0"/>
          </a:p>
          <a:p>
            <a:pPr marL="0" indent="0" algn="ctr">
              <a:buNone/>
            </a:pPr>
            <a:r>
              <a:rPr lang="de-DE" sz="2000" dirty="0" smtClean="0"/>
              <a:t>Gläubiger, für deren Forderungen Gesellschafter Sicherheiten gewährt oder sich verbürgt haben, können nur insoweit an der Verteilung teilnehmen, wie sie ausgefallen sind, § 44 a InsO.</a:t>
            </a:r>
          </a:p>
          <a:p>
            <a:pPr marL="361950" lvl="1" indent="0">
              <a:buNone/>
            </a:pPr>
            <a:endParaRPr lang="de-DE" sz="2800" dirty="0"/>
          </a:p>
          <a:p>
            <a:pPr lvl="1"/>
            <a:endParaRPr lang="de-DE" sz="2800" dirty="0" smtClean="0"/>
          </a:p>
          <a:p>
            <a:endParaRPr lang="de-DE" sz="2800" dirty="0" smtClean="0"/>
          </a:p>
        </p:txBody>
      </p:sp>
      <p:sp>
        <p:nvSpPr>
          <p:cNvPr id="2" name="Titel 1"/>
          <p:cNvSpPr>
            <a:spLocks noGrp="1"/>
          </p:cNvSpPr>
          <p:nvPr>
            <p:ph type="title"/>
          </p:nvPr>
        </p:nvSpPr>
        <p:spPr/>
        <p:txBody>
          <a:bodyPr>
            <a:normAutofit/>
          </a:bodyPr>
          <a:lstStyle/>
          <a:p>
            <a:r>
              <a:rPr lang="de-DE" sz="3100" dirty="0" smtClean="0"/>
              <a:t>Gesellschafterdarlehen</a:t>
            </a:r>
            <a:endParaRPr lang="de-DE" sz="3100" dirty="0"/>
          </a:p>
        </p:txBody>
      </p:sp>
      <p:sp>
        <p:nvSpPr>
          <p:cNvPr id="4" name="Datumsplatzhalter 3"/>
          <p:cNvSpPr>
            <a:spLocks noGrp="1"/>
          </p:cNvSpPr>
          <p:nvPr>
            <p:ph type="dt" sz="half" idx="2"/>
          </p:nvPr>
        </p:nvSpPr>
        <p:spPr>
          <a:xfrm>
            <a:off x="457200" y="6356350"/>
            <a:ext cx="116247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F4A6429-5DAF-4714-8B1D-304CBCBC723D}" type="datetime1">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09.04.2020</a:t>
            </a:fld>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
        <p:nvSpPr>
          <p:cNvPr id="6" name="Foliennummernplatzhalter 5"/>
          <p:cNvSpPr>
            <a:spLocks noGrp="1"/>
          </p:cNvSpPr>
          <p:nvPr>
            <p:ph type="sldNum" sz="quarter" idx="4"/>
          </p:nvPr>
        </p:nvSpPr>
        <p:spPr>
          <a:xfrm>
            <a:off x="8172400" y="6356350"/>
            <a:ext cx="5144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FDD33BD-D6F1-F240-8882-9109DB55284B}" type="slidenum">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48</a:t>
            </a:fld>
            <a:endParaRPr kumimoji="0" lang="de-DE" sz="1200" b="0" i="0" u="none" strike="noStrike" kern="1200" cap="none" spc="0" normalizeH="0" baseline="0" noProof="0">
              <a:ln>
                <a:noFill/>
              </a:ln>
              <a:solidFill>
                <a:srgbClr val="FFFFFF"/>
              </a:solidFill>
              <a:effectLst/>
              <a:uLnTx/>
              <a:uFillTx/>
              <a:latin typeface="Helvetica"/>
              <a:ea typeface="+mn-ea"/>
            </a:endParaRPr>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solidFill>
                <a:effectLst/>
                <a:uLnTx/>
                <a:uFillTx/>
                <a:latin typeface="Helvetica"/>
                <a:ea typeface="+mn-ea"/>
              </a:rPr>
              <a:t>Dr. </a:t>
            </a:r>
            <a:r>
              <a:rPr kumimoji="0" lang="de-DE" sz="1200" b="0" i="0" u="none" strike="noStrike" kern="1200" cap="none" spc="0" normalizeH="0" baseline="0" noProof="0" dirty="0" err="1" smtClean="0">
                <a:ln>
                  <a:noFill/>
                </a:ln>
                <a:solidFill>
                  <a:srgbClr val="FFFFFF"/>
                </a:solidFill>
                <a:effectLst/>
                <a:uLnTx/>
                <a:uFillTx/>
                <a:latin typeface="Helvetica"/>
                <a:ea typeface="+mn-ea"/>
              </a:rPr>
              <a:t>Tjark</a:t>
            </a:r>
            <a:r>
              <a:rPr kumimoji="0" lang="de-DE" sz="1200" b="0" i="0" u="none" strike="noStrike" kern="1200" cap="none" spc="0" normalizeH="0" baseline="0" noProof="0" dirty="0" smtClean="0">
                <a:ln>
                  <a:noFill/>
                </a:ln>
                <a:solidFill>
                  <a:srgbClr val="FFFFFF"/>
                </a:solidFill>
                <a:effectLst/>
                <a:uLnTx/>
                <a:uFillTx/>
                <a:latin typeface="Helvetica"/>
                <a:ea typeface="+mn-ea"/>
              </a:rPr>
              <a:t> Thies</a:t>
            </a:r>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Tree>
    <p:extLst>
      <p:ext uri="{BB962C8B-B14F-4D97-AF65-F5344CB8AC3E}">
        <p14:creationId xmlns:p14="http://schemas.microsoft.com/office/powerpoint/2010/main" val="356505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a:bodyPr>
          <a:lstStyle/>
          <a:p>
            <a:pPr marL="0" indent="0">
              <a:buNone/>
            </a:pPr>
            <a:endParaRPr lang="de-DE" sz="2000" dirty="0" smtClean="0"/>
          </a:p>
          <a:p>
            <a:pPr marL="0" indent="0">
              <a:buNone/>
            </a:pPr>
            <a:endParaRPr lang="de-DE" sz="2000" dirty="0"/>
          </a:p>
          <a:p>
            <a:pPr marL="0" indent="0" algn="ctr">
              <a:buNone/>
            </a:pPr>
            <a:r>
              <a:rPr lang="de-DE" sz="2000" dirty="0"/>
              <a:t>Durch </a:t>
            </a:r>
            <a:r>
              <a:rPr lang="de-DE" sz="2000" dirty="0" err="1"/>
              <a:t>COVInsAG</a:t>
            </a:r>
            <a:r>
              <a:rPr lang="de-DE" sz="2000" dirty="0"/>
              <a:t>: </a:t>
            </a:r>
          </a:p>
          <a:p>
            <a:pPr marL="0" indent="0" algn="ctr">
              <a:buNone/>
            </a:pPr>
            <a:endParaRPr lang="de-DE" sz="2000" dirty="0" smtClean="0"/>
          </a:p>
          <a:p>
            <a:pPr marL="0" indent="0" algn="ctr">
              <a:buNone/>
            </a:pPr>
            <a:endParaRPr lang="de-DE" sz="2000" dirty="0" smtClean="0"/>
          </a:p>
          <a:p>
            <a:pPr marL="0" indent="0" algn="ctr">
              <a:buNone/>
            </a:pPr>
            <a:r>
              <a:rPr lang="de-DE" sz="2000" dirty="0" smtClean="0"/>
              <a:t>§§ 39 Abs. 1 Nr. 5 und § 44a InsO gelten nicht </a:t>
            </a:r>
          </a:p>
          <a:p>
            <a:pPr marL="0" indent="0" algn="ctr">
              <a:buNone/>
            </a:pPr>
            <a:endParaRPr lang="de-DE" sz="2000" dirty="0"/>
          </a:p>
          <a:p>
            <a:pPr marL="0" indent="0" algn="ctr">
              <a:buNone/>
            </a:pPr>
            <a:r>
              <a:rPr lang="de-DE" sz="2000" dirty="0" smtClean="0"/>
              <a:t>für im Aussetzungszeitraum gewährte Darlehen und Sicherheiten, </a:t>
            </a:r>
          </a:p>
          <a:p>
            <a:pPr marL="0" indent="0" algn="ctr">
              <a:buNone/>
            </a:pPr>
            <a:endParaRPr lang="de-DE" sz="2000" dirty="0"/>
          </a:p>
          <a:p>
            <a:pPr marL="0" indent="0" algn="ctr">
              <a:buNone/>
            </a:pPr>
            <a:r>
              <a:rPr lang="de-DE" sz="2000" dirty="0" smtClean="0"/>
              <a:t>sofern das Insolvenzverfahren bis zum 30.09.2023 beantragt wurde.</a:t>
            </a:r>
          </a:p>
          <a:p>
            <a:pPr marL="361950" lvl="1" indent="0">
              <a:buNone/>
            </a:pPr>
            <a:endParaRPr lang="de-DE" sz="2800" dirty="0"/>
          </a:p>
          <a:p>
            <a:pPr lvl="1"/>
            <a:endParaRPr lang="de-DE" sz="2800" dirty="0" smtClean="0"/>
          </a:p>
          <a:p>
            <a:endParaRPr lang="de-DE" sz="2800" dirty="0" smtClean="0"/>
          </a:p>
        </p:txBody>
      </p:sp>
      <p:sp>
        <p:nvSpPr>
          <p:cNvPr id="2" name="Titel 1"/>
          <p:cNvSpPr>
            <a:spLocks noGrp="1"/>
          </p:cNvSpPr>
          <p:nvPr>
            <p:ph type="title"/>
          </p:nvPr>
        </p:nvSpPr>
        <p:spPr/>
        <p:txBody>
          <a:bodyPr>
            <a:normAutofit/>
          </a:bodyPr>
          <a:lstStyle/>
          <a:p>
            <a:r>
              <a:rPr lang="de-DE" sz="3100" dirty="0" smtClean="0"/>
              <a:t>Gesellschafterdarlehen</a:t>
            </a:r>
            <a:endParaRPr lang="de-DE" sz="3100" dirty="0"/>
          </a:p>
        </p:txBody>
      </p:sp>
      <p:sp>
        <p:nvSpPr>
          <p:cNvPr id="4" name="Datumsplatzhalter 3"/>
          <p:cNvSpPr>
            <a:spLocks noGrp="1"/>
          </p:cNvSpPr>
          <p:nvPr>
            <p:ph type="dt" sz="half" idx="2"/>
          </p:nvPr>
        </p:nvSpPr>
        <p:spPr>
          <a:xfrm>
            <a:off x="457200" y="6356350"/>
            <a:ext cx="116247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F4A6429-5DAF-4714-8B1D-304CBCBC723D}" type="datetime1">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09.04.2020</a:t>
            </a:fld>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
        <p:nvSpPr>
          <p:cNvPr id="6" name="Foliennummernplatzhalter 5"/>
          <p:cNvSpPr>
            <a:spLocks noGrp="1"/>
          </p:cNvSpPr>
          <p:nvPr>
            <p:ph type="sldNum" sz="quarter" idx="4"/>
          </p:nvPr>
        </p:nvSpPr>
        <p:spPr>
          <a:xfrm>
            <a:off x="8172400" y="6356350"/>
            <a:ext cx="5144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FDD33BD-D6F1-F240-8882-9109DB55284B}" type="slidenum">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49</a:t>
            </a:fld>
            <a:endParaRPr kumimoji="0" lang="de-DE" sz="1200" b="0" i="0" u="none" strike="noStrike" kern="1200" cap="none" spc="0" normalizeH="0" baseline="0" noProof="0">
              <a:ln>
                <a:noFill/>
              </a:ln>
              <a:solidFill>
                <a:srgbClr val="FFFFFF"/>
              </a:solidFill>
              <a:effectLst/>
              <a:uLnTx/>
              <a:uFillTx/>
              <a:latin typeface="Helvetica"/>
              <a:ea typeface="+mn-ea"/>
            </a:endParaRPr>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solidFill>
                <a:effectLst/>
                <a:uLnTx/>
                <a:uFillTx/>
                <a:latin typeface="Helvetica"/>
                <a:ea typeface="+mn-ea"/>
              </a:rPr>
              <a:t>Dr. </a:t>
            </a:r>
            <a:r>
              <a:rPr kumimoji="0" lang="de-DE" sz="1200" b="0" i="0" u="none" strike="noStrike" kern="1200" cap="none" spc="0" normalizeH="0" baseline="0" noProof="0" dirty="0" err="1" smtClean="0">
                <a:ln>
                  <a:noFill/>
                </a:ln>
                <a:solidFill>
                  <a:srgbClr val="FFFFFF"/>
                </a:solidFill>
                <a:effectLst/>
                <a:uLnTx/>
                <a:uFillTx/>
                <a:latin typeface="Helvetica"/>
                <a:ea typeface="+mn-ea"/>
              </a:rPr>
              <a:t>Tjark</a:t>
            </a:r>
            <a:r>
              <a:rPr kumimoji="0" lang="de-DE" sz="1200" b="0" i="0" u="none" strike="noStrike" kern="1200" cap="none" spc="0" normalizeH="0" baseline="0" noProof="0" dirty="0" smtClean="0">
                <a:ln>
                  <a:noFill/>
                </a:ln>
                <a:solidFill>
                  <a:srgbClr val="FFFFFF"/>
                </a:solidFill>
                <a:effectLst/>
                <a:uLnTx/>
                <a:uFillTx/>
                <a:latin typeface="Helvetica"/>
                <a:ea typeface="+mn-ea"/>
              </a:rPr>
              <a:t> Thies</a:t>
            </a:r>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Tree>
    <p:extLst>
      <p:ext uri="{BB962C8B-B14F-4D97-AF65-F5344CB8AC3E}">
        <p14:creationId xmlns:p14="http://schemas.microsoft.com/office/powerpoint/2010/main" val="324840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idx="1"/>
          </p:nvPr>
        </p:nvSpPr>
        <p:spPr>
          <a:xfrm>
            <a:off x="323528" y="1087468"/>
            <a:ext cx="7912457" cy="5182034"/>
          </a:xfrm>
        </p:spPr>
        <p:txBody>
          <a:bodyPr>
            <a:normAutofit fontScale="25000" lnSpcReduction="20000"/>
          </a:bodyPr>
          <a:lstStyle/>
          <a:p>
            <a:pPr marL="287338" indent="-287338" eaLnBrk="1" hangingPunct="1">
              <a:lnSpc>
                <a:spcPct val="120000"/>
              </a:lnSpc>
              <a:spcBef>
                <a:spcPts val="0"/>
              </a:spcBef>
              <a:defRPr/>
            </a:pPr>
            <a:endParaRPr lang="de-DE" sz="6800" dirty="0" smtClean="0"/>
          </a:p>
          <a:p>
            <a:pPr marL="287338" indent="-287338" eaLnBrk="1" hangingPunct="1">
              <a:lnSpc>
                <a:spcPct val="120000"/>
              </a:lnSpc>
              <a:spcBef>
                <a:spcPts val="0"/>
              </a:spcBef>
              <a:defRPr/>
            </a:pPr>
            <a:r>
              <a:rPr lang="de-DE" sz="6800" dirty="0" smtClean="0"/>
              <a:t>Vorübergehende, unvermeidbare und erhebliche Verkürzung der regelmäßigen betriebsüblichen wöchentlichen Arbeitszeit infolge wirtschaftlicher Ursachen oder eines unabwendbaren Ereignisses </a:t>
            </a:r>
          </a:p>
          <a:p>
            <a:pPr marL="0" indent="0" eaLnBrk="1" hangingPunct="1">
              <a:lnSpc>
                <a:spcPct val="120000"/>
              </a:lnSpc>
              <a:spcBef>
                <a:spcPts val="0"/>
              </a:spcBef>
              <a:buNone/>
              <a:defRPr/>
            </a:pPr>
            <a:endParaRPr lang="de-DE" sz="6800" dirty="0" smtClean="0"/>
          </a:p>
          <a:p>
            <a:pPr marL="287338" indent="-287338" eaLnBrk="1" hangingPunct="1">
              <a:lnSpc>
                <a:spcPct val="120000"/>
              </a:lnSpc>
              <a:spcBef>
                <a:spcPts val="0"/>
              </a:spcBef>
              <a:defRPr/>
            </a:pPr>
            <a:r>
              <a:rPr lang="de-DE" sz="6800" dirty="0" smtClean="0"/>
              <a:t>Erheblich ist der Arbeitsausfall, wenn mindestens 1/3 der Arbeitnehmer des Betriebs oder eines Betriebsteils davon betroffen sind und einen Arbeitsausfall von mehr als 10% haben. Für den Zeitraum 01.03.2020 bis 31.12.2020 ist die Mitarbeitergrenze von einem Drittel auf 10 % reduziert worden.</a:t>
            </a:r>
          </a:p>
          <a:p>
            <a:pPr marL="0" indent="0" eaLnBrk="1" hangingPunct="1">
              <a:lnSpc>
                <a:spcPct val="120000"/>
              </a:lnSpc>
              <a:spcBef>
                <a:spcPts val="0"/>
              </a:spcBef>
              <a:buNone/>
              <a:defRPr/>
            </a:pPr>
            <a:endParaRPr lang="de-DE" sz="6800" dirty="0" smtClean="0"/>
          </a:p>
          <a:p>
            <a:pPr marL="287338" indent="-287338" eaLnBrk="1" hangingPunct="1">
              <a:lnSpc>
                <a:spcPct val="120000"/>
              </a:lnSpc>
              <a:spcBef>
                <a:spcPts val="0"/>
              </a:spcBef>
              <a:defRPr/>
            </a:pPr>
            <a:r>
              <a:rPr lang="de-DE" sz="6800" dirty="0" smtClean="0"/>
              <a:t>Unvermeidbar ist die Kurzarbeit, wenn alle Bemühungen unternommen wurden, diese zu verhindern.</a:t>
            </a:r>
          </a:p>
          <a:p>
            <a:pPr marL="0" indent="0" eaLnBrk="1" hangingPunct="1">
              <a:lnSpc>
                <a:spcPct val="120000"/>
              </a:lnSpc>
              <a:spcBef>
                <a:spcPts val="0"/>
              </a:spcBef>
              <a:buNone/>
              <a:defRPr/>
            </a:pPr>
            <a:r>
              <a:rPr lang="de-DE" sz="6800" dirty="0" smtClean="0"/>
              <a:t> </a:t>
            </a:r>
          </a:p>
          <a:p>
            <a:pPr marL="287338" indent="-287338" eaLnBrk="1" hangingPunct="1">
              <a:lnSpc>
                <a:spcPct val="120000"/>
              </a:lnSpc>
              <a:spcBef>
                <a:spcPts val="0"/>
              </a:spcBef>
              <a:defRPr/>
            </a:pPr>
            <a:r>
              <a:rPr lang="de-DE" sz="6800" dirty="0" smtClean="0"/>
              <a:t>Anrechnung von Resturlaub aus dem Vorjahr. Urlaub des laufenden Jahres nur dann, wenn die Urlaubswünsche des AN berücksichtigt wurden. </a:t>
            </a:r>
          </a:p>
          <a:p>
            <a:pPr marL="0" indent="0" eaLnBrk="1" hangingPunct="1">
              <a:lnSpc>
                <a:spcPct val="120000"/>
              </a:lnSpc>
              <a:spcBef>
                <a:spcPts val="0"/>
              </a:spcBef>
              <a:buNone/>
              <a:defRPr/>
            </a:pPr>
            <a:endParaRPr lang="de-DE" sz="6800" dirty="0"/>
          </a:p>
          <a:p>
            <a:pPr marL="287338" indent="-287338" eaLnBrk="1" hangingPunct="1">
              <a:lnSpc>
                <a:spcPct val="120000"/>
              </a:lnSpc>
              <a:spcBef>
                <a:spcPts val="0"/>
              </a:spcBef>
              <a:defRPr/>
            </a:pPr>
            <a:r>
              <a:rPr lang="de-DE" sz="6800" dirty="0" smtClean="0"/>
              <a:t>Anrechnung von Überstunden</a:t>
            </a:r>
          </a:p>
          <a:p>
            <a:pPr marL="0" indent="0" eaLnBrk="1" hangingPunct="1">
              <a:lnSpc>
                <a:spcPct val="120000"/>
              </a:lnSpc>
              <a:spcBef>
                <a:spcPts val="0"/>
              </a:spcBef>
              <a:buNone/>
              <a:defRPr/>
            </a:pPr>
            <a:endParaRPr lang="de-DE" sz="6800" dirty="0" smtClean="0"/>
          </a:p>
          <a:p>
            <a:pPr marL="287338" indent="-287338" eaLnBrk="1" hangingPunct="1">
              <a:lnSpc>
                <a:spcPct val="120000"/>
              </a:lnSpc>
              <a:spcBef>
                <a:spcPts val="0"/>
              </a:spcBef>
              <a:defRPr/>
            </a:pPr>
            <a:r>
              <a:rPr lang="de-DE" sz="6800" dirty="0" smtClean="0"/>
              <a:t>Anmeldung der Kurzarbeit bei der Arbeitsagentur erforderlich</a:t>
            </a:r>
          </a:p>
          <a:p>
            <a:pPr marL="0" indent="0" eaLnBrk="1" hangingPunct="1">
              <a:lnSpc>
                <a:spcPct val="90000"/>
              </a:lnSpc>
              <a:buNone/>
              <a:defRPr/>
            </a:pPr>
            <a:endParaRPr lang="de-DE" sz="1800" dirty="0" smtClean="0">
              <a:latin typeface="Arial" panose="020B0604020202020204" pitchFamily="34" charset="0"/>
              <a:cs typeface="Arial" panose="020B0604020202020204" pitchFamily="34" charset="0"/>
            </a:endParaRPr>
          </a:p>
        </p:txBody>
      </p:sp>
      <p:sp>
        <p:nvSpPr>
          <p:cNvPr id="15" name="Foliennummernplatzhalter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F6381-DD68-4803-8F56-CA318E1DEF63}" type="slidenum">
              <a:rPr kumimoji="0" lang="de-DE" sz="1200" b="0" i="0" u="none" strike="noStrike" kern="1200" cap="none" spc="0" normalizeH="0" baseline="0" noProof="0" smtClean="0">
                <a:ln>
                  <a:noFill/>
                </a:ln>
                <a:solidFill>
                  <a:prstClr val="black">
                    <a:lumMod val="50000"/>
                    <a:lumOff val="50000"/>
                  </a:prstClr>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lumMod val="50000"/>
                  <a:lumOff val="50000"/>
                </a:prstClr>
              </a:solidFill>
              <a:effectLst/>
              <a:uLnTx/>
              <a:uFillTx/>
              <a:latin typeface="Calibri" pitchFamily="34" charset="0"/>
              <a:ea typeface="+mn-ea"/>
              <a:cs typeface="Calibri" pitchFamily="34" charset="0"/>
            </a:endParaRPr>
          </a:p>
        </p:txBody>
      </p:sp>
      <p:sp>
        <p:nvSpPr>
          <p:cNvPr id="2" name="Titel 1"/>
          <p:cNvSpPr>
            <a:spLocks noGrp="1"/>
          </p:cNvSpPr>
          <p:nvPr>
            <p:ph type="title"/>
          </p:nvPr>
        </p:nvSpPr>
        <p:spPr>
          <a:xfrm>
            <a:off x="323528" y="476671"/>
            <a:ext cx="8056473" cy="432048"/>
          </a:xfrm>
        </p:spPr>
        <p:txBody>
          <a:bodyPr>
            <a:normAutofit fontScale="90000"/>
          </a:bodyPr>
          <a:lstStyle/>
          <a:p>
            <a:r>
              <a:rPr lang="de-DE" dirty="0" smtClean="0"/>
              <a:t>Voraussetzungen für das Kurzarbeitergeld</a:t>
            </a:r>
            <a:endParaRPr lang="de-DE" dirty="0"/>
          </a:p>
        </p:txBody>
      </p:sp>
    </p:spTree>
    <p:extLst>
      <p:ext uri="{BB962C8B-B14F-4D97-AF65-F5344CB8AC3E}">
        <p14:creationId xmlns:p14="http://schemas.microsoft.com/office/powerpoint/2010/main" val="106924631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82895" y="1701800"/>
            <a:ext cx="8267700" cy="4391025"/>
          </a:xfrm>
        </p:spPr>
        <p:txBody>
          <a:bodyPr>
            <a:normAutofit/>
          </a:bodyPr>
          <a:lstStyle/>
          <a:p>
            <a:pPr marL="0" indent="0" algn="ctr">
              <a:buNone/>
            </a:pPr>
            <a:endParaRPr lang="de-DE" sz="2000" dirty="0" smtClean="0"/>
          </a:p>
          <a:p>
            <a:pPr marL="0" indent="0" algn="ctr">
              <a:buNone/>
            </a:pPr>
            <a:endParaRPr lang="de-DE" sz="2000" dirty="0" smtClean="0"/>
          </a:p>
          <a:p>
            <a:pPr marL="0" indent="0" algn="ctr">
              <a:buNone/>
            </a:pPr>
            <a:r>
              <a:rPr lang="de-DE" sz="2000" dirty="0" smtClean="0"/>
              <a:t>Bisher:</a:t>
            </a:r>
          </a:p>
          <a:p>
            <a:endParaRPr lang="de-DE" sz="2000" dirty="0"/>
          </a:p>
          <a:p>
            <a:pPr marL="0" indent="0" algn="ctr">
              <a:buNone/>
            </a:pPr>
            <a:r>
              <a:rPr lang="de-DE" sz="2000" dirty="0" smtClean="0"/>
              <a:t>Anfechtbarkeit </a:t>
            </a:r>
            <a:r>
              <a:rPr lang="de-DE" sz="2000" u="sng" dirty="0" smtClean="0"/>
              <a:t>kongruenter</a:t>
            </a:r>
            <a:r>
              <a:rPr lang="de-DE" sz="2000" dirty="0" smtClean="0"/>
              <a:t> Sicherungen und Befriedigungen bei Kenntnis des Gläubigers von der Zahlungsunfähigkeit des Schuldners in den ersten drei Monaten vor der Antragstellung </a:t>
            </a:r>
          </a:p>
          <a:p>
            <a:pPr marL="0" indent="0" algn="ctr">
              <a:buNone/>
            </a:pPr>
            <a:endParaRPr lang="de-DE" sz="2000" dirty="0"/>
          </a:p>
          <a:p>
            <a:pPr marL="0" indent="0" algn="ctr">
              <a:buNone/>
            </a:pPr>
            <a:r>
              <a:rPr lang="de-DE" sz="2000" dirty="0" smtClean="0"/>
              <a:t>Anfechtbarkeit </a:t>
            </a:r>
            <a:r>
              <a:rPr lang="de-DE" sz="2000" u="sng" dirty="0" smtClean="0"/>
              <a:t>inkongruenter</a:t>
            </a:r>
            <a:r>
              <a:rPr lang="de-DE" sz="2000" dirty="0" smtClean="0"/>
              <a:t>  </a:t>
            </a:r>
            <a:r>
              <a:rPr lang="de-DE" sz="2000" dirty="0"/>
              <a:t>Sicherungen und </a:t>
            </a:r>
            <a:r>
              <a:rPr lang="de-DE" sz="2000" dirty="0" smtClean="0"/>
              <a:t>Befriedigungen in dem zweiten und dritten Monat vor Antragstellung nur bei Zahlungsunfähigkeit des Schuldners</a:t>
            </a:r>
          </a:p>
        </p:txBody>
      </p:sp>
      <p:sp>
        <p:nvSpPr>
          <p:cNvPr id="2" name="Titel 1"/>
          <p:cNvSpPr>
            <a:spLocks noGrp="1"/>
          </p:cNvSpPr>
          <p:nvPr>
            <p:ph type="title"/>
          </p:nvPr>
        </p:nvSpPr>
        <p:spPr/>
        <p:txBody>
          <a:bodyPr>
            <a:normAutofit/>
          </a:bodyPr>
          <a:lstStyle/>
          <a:p>
            <a:r>
              <a:rPr lang="de-DE" sz="3100" dirty="0" smtClean="0"/>
              <a:t>Insolvenzanfechtung</a:t>
            </a:r>
            <a:endParaRPr lang="de-DE" sz="3100" dirty="0"/>
          </a:p>
        </p:txBody>
      </p:sp>
      <p:sp>
        <p:nvSpPr>
          <p:cNvPr id="4" name="Datumsplatzhalter 3"/>
          <p:cNvSpPr>
            <a:spLocks noGrp="1"/>
          </p:cNvSpPr>
          <p:nvPr>
            <p:ph type="dt" sz="half" idx="2"/>
          </p:nvPr>
        </p:nvSpPr>
        <p:spPr>
          <a:xfrm>
            <a:off x="457200" y="6356350"/>
            <a:ext cx="116247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F4A6429-5DAF-4714-8B1D-304CBCBC723D}" type="datetime1">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09.04.2020</a:t>
            </a:fld>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
        <p:nvSpPr>
          <p:cNvPr id="6" name="Foliennummernplatzhalter 5"/>
          <p:cNvSpPr>
            <a:spLocks noGrp="1"/>
          </p:cNvSpPr>
          <p:nvPr>
            <p:ph type="sldNum" sz="quarter" idx="4"/>
          </p:nvPr>
        </p:nvSpPr>
        <p:spPr>
          <a:xfrm>
            <a:off x="8172400" y="6356350"/>
            <a:ext cx="5144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FDD33BD-D6F1-F240-8882-9109DB55284B}" type="slidenum">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50</a:t>
            </a:fld>
            <a:endParaRPr kumimoji="0" lang="de-DE" sz="1200" b="0" i="0" u="none" strike="noStrike" kern="1200" cap="none" spc="0" normalizeH="0" baseline="0" noProof="0">
              <a:ln>
                <a:noFill/>
              </a:ln>
              <a:solidFill>
                <a:srgbClr val="FFFFFF"/>
              </a:solidFill>
              <a:effectLst/>
              <a:uLnTx/>
              <a:uFillTx/>
              <a:latin typeface="Helvetica"/>
              <a:ea typeface="+mn-ea"/>
            </a:endParaRPr>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solidFill>
                <a:effectLst/>
                <a:uLnTx/>
                <a:uFillTx/>
                <a:latin typeface="Helvetica"/>
                <a:ea typeface="+mn-ea"/>
              </a:rPr>
              <a:t>Dr. </a:t>
            </a:r>
            <a:r>
              <a:rPr kumimoji="0" lang="de-DE" sz="1200" b="0" i="0" u="none" strike="noStrike" kern="1200" cap="none" spc="0" normalizeH="0" baseline="0" noProof="0" dirty="0" err="1" smtClean="0">
                <a:ln>
                  <a:noFill/>
                </a:ln>
                <a:solidFill>
                  <a:srgbClr val="FFFFFF"/>
                </a:solidFill>
                <a:effectLst/>
                <a:uLnTx/>
                <a:uFillTx/>
                <a:latin typeface="Helvetica"/>
                <a:ea typeface="+mn-ea"/>
              </a:rPr>
              <a:t>Tjark</a:t>
            </a:r>
            <a:r>
              <a:rPr kumimoji="0" lang="de-DE" sz="1200" b="0" i="0" u="none" strike="noStrike" kern="1200" cap="none" spc="0" normalizeH="0" baseline="0" noProof="0" dirty="0" smtClean="0">
                <a:ln>
                  <a:noFill/>
                </a:ln>
                <a:solidFill>
                  <a:srgbClr val="FFFFFF"/>
                </a:solidFill>
                <a:effectLst/>
                <a:uLnTx/>
                <a:uFillTx/>
                <a:latin typeface="Helvetica"/>
                <a:ea typeface="+mn-ea"/>
              </a:rPr>
              <a:t> Thies</a:t>
            </a:r>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Tree>
    <p:extLst>
      <p:ext uri="{BB962C8B-B14F-4D97-AF65-F5344CB8AC3E}">
        <p14:creationId xmlns:p14="http://schemas.microsoft.com/office/powerpoint/2010/main" val="223060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fontScale="62500" lnSpcReduction="20000"/>
          </a:bodyPr>
          <a:lstStyle/>
          <a:p>
            <a:pPr marL="0" indent="0" algn="ctr">
              <a:buNone/>
            </a:pPr>
            <a:r>
              <a:rPr lang="de-DE" sz="2800" dirty="0"/>
              <a:t>Durch </a:t>
            </a:r>
            <a:r>
              <a:rPr lang="de-DE" sz="2800" dirty="0" err="1"/>
              <a:t>COVInsAG</a:t>
            </a:r>
            <a:r>
              <a:rPr lang="de-DE" sz="2800" dirty="0"/>
              <a:t>: </a:t>
            </a:r>
            <a:endParaRPr lang="de-DE" sz="2800" dirty="0" smtClean="0"/>
          </a:p>
          <a:p>
            <a:pPr marL="0" indent="0" algn="ctr">
              <a:buNone/>
            </a:pPr>
            <a:endParaRPr lang="de-DE" sz="2800" dirty="0"/>
          </a:p>
          <a:p>
            <a:pPr marL="0" indent="0">
              <a:buNone/>
            </a:pPr>
            <a:r>
              <a:rPr lang="de-DE" sz="2800" dirty="0" smtClean="0"/>
              <a:t>Solange Pflicht zur Antragstellung ausgesetzt ist, sind nicht anfechtbar</a:t>
            </a:r>
          </a:p>
          <a:p>
            <a:endParaRPr lang="de-DE" sz="2800" dirty="0" smtClean="0"/>
          </a:p>
          <a:p>
            <a:r>
              <a:rPr lang="de-DE" sz="2800" dirty="0" smtClean="0"/>
              <a:t>kongruente Handlungen</a:t>
            </a:r>
          </a:p>
          <a:p>
            <a:endParaRPr lang="de-DE" sz="2800" dirty="0"/>
          </a:p>
          <a:p>
            <a:r>
              <a:rPr lang="de-DE" sz="2800" dirty="0" smtClean="0"/>
              <a:t>abschließend aufgezählte inkongruente Handlungen</a:t>
            </a:r>
          </a:p>
          <a:p>
            <a:pPr marL="819150" lvl="1" indent="-457200">
              <a:buFont typeface="+mj-lt"/>
              <a:buAutoNum type="alphaLcParenR"/>
            </a:pPr>
            <a:r>
              <a:rPr lang="de-DE" sz="2200" dirty="0"/>
              <a:t>für Leistungen an </a:t>
            </a:r>
            <a:r>
              <a:rPr lang="de-DE" sz="2200" dirty="0" smtClean="0"/>
              <a:t>Erfüllung </a:t>
            </a:r>
            <a:r>
              <a:rPr lang="de-DE" sz="2200" dirty="0"/>
              <a:t>statt oder </a:t>
            </a:r>
            <a:r>
              <a:rPr lang="de-DE" sz="2200" dirty="0" smtClean="0"/>
              <a:t>erfüllungshalber;</a:t>
            </a:r>
          </a:p>
          <a:p>
            <a:pPr marL="819150" lvl="1" indent="-457200">
              <a:buFont typeface="+mj-lt"/>
              <a:buAutoNum type="alphaLcParenR"/>
            </a:pPr>
            <a:r>
              <a:rPr lang="de-DE" sz="2200" dirty="0" smtClean="0"/>
              <a:t>Zahlungen </a:t>
            </a:r>
            <a:r>
              <a:rPr lang="de-DE" sz="2200" dirty="0"/>
              <a:t>durch einen Dritten auf Anweisung des </a:t>
            </a:r>
            <a:r>
              <a:rPr lang="de-DE" sz="2200" dirty="0" smtClean="0"/>
              <a:t>Schuldners;</a:t>
            </a:r>
          </a:p>
          <a:p>
            <a:pPr marL="819150" lvl="1" indent="-457200">
              <a:buFont typeface="+mj-lt"/>
              <a:buAutoNum type="alphaLcParenR"/>
            </a:pPr>
            <a:r>
              <a:rPr lang="de-DE" sz="2200" dirty="0" smtClean="0"/>
              <a:t>Bestellung </a:t>
            </a:r>
            <a:r>
              <a:rPr lang="de-DE" sz="2200" dirty="0"/>
              <a:t>einer anderen als der ursprünglich vereinbarten Sicherheit, wenn diese nicht werthaltiger </a:t>
            </a:r>
            <a:r>
              <a:rPr lang="de-DE" sz="2200" dirty="0" smtClean="0"/>
              <a:t>ist;</a:t>
            </a:r>
          </a:p>
          <a:p>
            <a:pPr marL="819150" lvl="1" indent="-457200">
              <a:buFont typeface="+mj-lt"/>
              <a:buAutoNum type="alphaLcParenR"/>
            </a:pPr>
            <a:r>
              <a:rPr lang="de-DE" sz="2200" dirty="0" smtClean="0"/>
              <a:t>Verkürzung </a:t>
            </a:r>
            <a:r>
              <a:rPr lang="de-DE" sz="2200" dirty="0"/>
              <a:t>von </a:t>
            </a:r>
            <a:r>
              <a:rPr lang="de-DE" sz="2200" dirty="0" smtClean="0"/>
              <a:t>Zahlungszielen und</a:t>
            </a:r>
          </a:p>
          <a:p>
            <a:pPr marL="819150" lvl="1" indent="-457200">
              <a:buFont typeface="+mj-lt"/>
              <a:buAutoNum type="alphaLcParenR"/>
            </a:pPr>
            <a:r>
              <a:rPr lang="de-DE" sz="2200" dirty="0" smtClean="0"/>
              <a:t>Gewährung </a:t>
            </a:r>
            <a:r>
              <a:rPr lang="de-DE" sz="2200" dirty="0"/>
              <a:t>von </a:t>
            </a:r>
            <a:r>
              <a:rPr lang="de-DE" sz="2200" dirty="0" smtClean="0"/>
              <a:t>Zahlungserleichterungen</a:t>
            </a:r>
          </a:p>
          <a:p>
            <a:pPr marL="819150" lvl="1" indent="-457200">
              <a:buFont typeface="+mj-lt"/>
              <a:buAutoNum type="alphaLcParenR"/>
            </a:pPr>
            <a:endParaRPr lang="de-DE" sz="2200" dirty="0" smtClean="0"/>
          </a:p>
          <a:p>
            <a:pPr marL="819150" lvl="1" indent="-457200">
              <a:buFont typeface="+mj-lt"/>
              <a:buAutoNum type="alphaLcParenR"/>
            </a:pPr>
            <a:endParaRPr lang="de-DE" sz="2200" dirty="0"/>
          </a:p>
          <a:p>
            <a:pPr marL="0" lvl="1" indent="0">
              <a:buNone/>
            </a:pPr>
            <a:r>
              <a:rPr lang="de-DE" sz="2900" dirty="0" smtClean="0"/>
              <a:t>Gilt nicht, sofern Anfechtungsgegner bekannt war, dass Bemühungen des Schuldners ungeeignet gewesen sind, die Zahlungsunfähigkeit zu beseitigen.</a:t>
            </a:r>
          </a:p>
        </p:txBody>
      </p:sp>
      <p:sp>
        <p:nvSpPr>
          <p:cNvPr id="2" name="Titel 1"/>
          <p:cNvSpPr>
            <a:spLocks noGrp="1"/>
          </p:cNvSpPr>
          <p:nvPr>
            <p:ph type="title"/>
          </p:nvPr>
        </p:nvSpPr>
        <p:spPr/>
        <p:txBody>
          <a:bodyPr>
            <a:normAutofit/>
          </a:bodyPr>
          <a:lstStyle/>
          <a:p>
            <a:r>
              <a:rPr lang="de-DE" sz="3100" dirty="0" smtClean="0"/>
              <a:t>Insolvenzanfechtung</a:t>
            </a:r>
            <a:endParaRPr lang="de-DE" sz="3100" dirty="0"/>
          </a:p>
        </p:txBody>
      </p:sp>
      <p:sp>
        <p:nvSpPr>
          <p:cNvPr id="4" name="Datumsplatzhalter 3"/>
          <p:cNvSpPr>
            <a:spLocks noGrp="1"/>
          </p:cNvSpPr>
          <p:nvPr>
            <p:ph type="dt" sz="half" idx="2"/>
          </p:nvPr>
        </p:nvSpPr>
        <p:spPr>
          <a:xfrm>
            <a:off x="457200" y="6356350"/>
            <a:ext cx="116247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F4A6429-5DAF-4714-8B1D-304CBCBC723D}" type="datetime1">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09.04.2020</a:t>
            </a:fld>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
        <p:nvSpPr>
          <p:cNvPr id="6" name="Foliennummernplatzhalter 5"/>
          <p:cNvSpPr>
            <a:spLocks noGrp="1"/>
          </p:cNvSpPr>
          <p:nvPr>
            <p:ph type="sldNum" sz="quarter" idx="4"/>
          </p:nvPr>
        </p:nvSpPr>
        <p:spPr>
          <a:xfrm>
            <a:off x="8172400" y="6356350"/>
            <a:ext cx="5144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FDD33BD-D6F1-F240-8882-9109DB55284B}" type="slidenum">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51</a:t>
            </a:fld>
            <a:endParaRPr kumimoji="0" lang="de-DE" sz="1200" b="0" i="0" u="none" strike="noStrike" kern="1200" cap="none" spc="0" normalizeH="0" baseline="0" noProof="0">
              <a:ln>
                <a:noFill/>
              </a:ln>
              <a:solidFill>
                <a:srgbClr val="FFFFFF"/>
              </a:solidFill>
              <a:effectLst/>
              <a:uLnTx/>
              <a:uFillTx/>
              <a:latin typeface="Helvetica"/>
              <a:ea typeface="+mn-ea"/>
            </a:endParaRPr>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solidFill>
                <a:effectLst/>
                <a:uLnTx/>
                <a:uFillTx/>
                <a:latin typeface="Helvetica"/>
                <a:ea typeface="+mn-ea"/>
              </a:rPr>
              <a:t>Dr. </a:t>
            </a:r>
            <a:r>
              <a:rPr kumimoji="0" lang="de-DE" sz="1200" b="0" i="0" u="none" strike="noStrike" kern="1200" cap="none" spc="0" normalizeH="0" baseline="0" noProof="0" dirty="0" err="1" smtClean="0">
                <a:ln>
                  <a:noFill/>
                </a:ln>
                <a:solidFill>
                  <a:srgbClr val="FFFFFF"/>
                </a:solidFill>
                <a:effectLst/>
                <a:uLnTx/>
                <a:uFillTx/>
                <a:latin typeface="Helvetica"/>
                <a:ea typeface="+mn-ea"/>
              </a:rPr>
              <a:t>Tjark</a:t>
            </a:r>
            <a:r>
              <a:rPr kumimoji="0" lang="de-DE" sz="1200" b="0" i="0" u="none" strike="noStrike" kern="1200" cap="none" spc="0" normalizeH="0" baseline="0" noProof="0" dirty="0" smtClean="0">
                <a:ln>
                  <a:noFill/>
                </a:ln>
                <a:solidFill>
                  <a:srgbClr val="FFFFFF"/>
                </a:solidFill>
                <a:effectLst/>
                <a:uLnTx/>
                <a:uFillTx/>
                <a:latin typeface="Helvetica"/>
                <a:ea typeface="+mn-ea"/>
              </a:rPr>
              <a:t> Thies</a:t>
            </a:r>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Tree>
    <p:extLst>
      <p:ext uri="{BB962C8B-B14F-4D97-AF65-F5344CB8AC3E}">
        <p14:creationId xmlns:p14="http://schemas.microsoft.com/office/powerpoint/2010/main" val="306194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a:bodyPr>
          <a:lstStyle/>
          <a:p>
            <a:pPr marL="0" indent="0">
              <a:buNone/>
            </a:pPr>
            <a:endParaRPr lang="de-DE" sz="2000" dirty="0"/>
          </a:p>
          <a:p>
            <a:pPr marL="0" indent="0" algn="ctr">
              <a:buNone/>
            </a:pPr>
            <a:r>
              <a:rPr lang="de-DE" sz="2000" dirty="0" smtClean="0"/>
              <a:t>Bisher: </a:t>
            </a:r>
          </a:p>
          <a:p>
            <a:pPr marL="0" indent="0" algn="ctr">
              <a:buNone/>
            </a:pPr>
            <a:endParaRPr lang="de-DE" sz="2000" dirty="0"/>
          </a:p>
          <a:p>
            <a:pPr marL="0" indent="0" algn="ctr">
              <a:buNone/>
            </a:pPr>
            <a:r>
              <a:rPr lang="de-DE" sz="2000" dirty="0" smtClean="0"/>
              <a:t>Risiko des Kreditgebers bei Kreditgewährung und Besicherung in Krise des Schuldners durch Bewertung als sittenwidriger Beitrag zur Insolvenzverschleppung</a:t>
            </a:r>
          </a:p>
          <a:p>
            <a:pPr marL="0" indent="0">
              <a:buNone/>
            </a:pPr>
            <a:endParaRPr lang="de-DE" sz="2000" dirty="0" smtClean="0"/>
          </a:p>
          <a:p>
            <a:pPr marL="0" indent="0">
              <a:buNone/>
            </a:pPr>
            <a:endParaRPr lang="de-DE" sz="2000" dirty="0"/>
          </a:p>
          <a:p>
            <a:pPr marL="0" indent="0" algn="ctr">
              <a:buNone/>
            </a:pPr>
            <a:r>
              <a:rPr lang="de-DE" sz="2000" dirty="0"/>
              <a:t>Durch </a:t>
            </a:r>
            <a:r>
              <a:rPr lang="de-DE" sz="2000" dirty="0" err="1"/>
              <a:t>COVInsAG</a:t>
            </a:r>
            <a:r>
              <a:rPr lang="de-DE" sz="2000" dirty="0"/>
              <a:t>: </a:t>
            </a:r>
          </a:p>
          <a:p>
            <a:pPr marL="0" indent="0">
              <a:buNone/>
            </a:pPr>
            <a:endParaRPr lang="de-DE" sz="2000" dirty="0" smtClean="0"/>
          </a:p>
          <a:p>
            <a:pPr marL="0" indent="0" algn="ctr">
              <a:buNone/>
            </a:pPr>
            <a:r>
              <a:rPr lang="de-DE" sz="2000" dirty="0" smtClean="0"/>
              <a:t>Ausdrücklich keine Sittenwidrigkeit bei Gewährung im Aussetzungszeitraum</a:t>
            </a:r>
          </a:p>
        </p:txBody>
      </p:sp>
      <p:sp>
        <p:nvSpPr>
          <p:cNvPr id="2" name="Titel 1"/>
          <p:cNvSpPr>
            <a:spLocks noGrp="1"/>
          </p:cNvSpPr>
          <p:nvPr>
            <p:ph type="title"/>
          </p:nvPr>
        </p:nvSpPr>
        <p:spPr/>
        <p:txBody>
          <a:bodyPr>
            <a:normAutofit/>
          </a:bodyPr>
          <a:lstStyle/>
          <a:p>
            <a:r>
              <a:rPr lang="de-DE" sz="3100" dirty="0" smtClean="0"/>
              <a:t>Sittenwidriger Beitrag zur Insolvenzverschleppung</a:t>
            </a:r>
            <a:endParaRPr lang="de-DE" sz="3100" dirty="0"/>
          </a:p>
        </p:txBody>
      </p:sp>
      <p:sp>
        <p:nvSpPr>
          <p:cNvPr id="4" name="Datumsplatzhalter 3"/>
          <p:cNvSpPr>
            <a:spLocks noGrp="1"/>
          </p:cNvSpPr>
          <p:nvPr>
            <p:ph type="dt" sz="half" idx="2"/>
          </p:nvPr>
        </p:nvSpPr>
        <p:spPr>
          <a:xfrm>
            <a:off x="457200" y="6356350"/>
            <a:ext cx="116247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F4A6429-5DAF-4714-8B1D-304CBCBC723D}" type="datetime1">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09.04.2020</a:t>
            </a:fld>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
        <p:nvSpPr>
          <p:cNvPr id="6" name="Foliennummernplatzhalter 5"/>
          <p:cNvSpPr>
            <a:spLocks noGrp="1"/>
          </p:cNvSpPr>
          <p:nvPr>
            <p:ph type="sldNum" sz="quarter" idx="4"/>
          </p:nvPr>
        </p:nvSpPr>
        <p:spPr>
          <a:xfrm>
            <a:off x="8172400" y="6356350"/>
            <a:ext cx="5144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FDD33BD-D6F1-F240-8882-9109DB55284B}" type="slidenum">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52</a:t>
            </a:fld>
            <a:endParaRPr kumimoji="0" lang="de-DE" sz="1200" b="0" i="0" u="none" strike="noStrike" kern="1200" cap="none" spc="0" normalizeH="0" baseline="0" noProof="0">
              <a:ln>
                <a:noFill/>
              </a:ln>
              <a:solidFill>
                <a:srgbClr val="FFFFFF"/>
              </a:solidFill>
              <a:effectLst/>
              <a:uLnTx/>
              <a:uFillTx/>
              <a:latin typeface="Helvetica"/>
              <a:ea typeface="+mn-ea"/>
            </a:endParaRPr>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solidFill>
                <a:effectLst/>
                <a:uLnTx/>
                <a:uFillTx/>
                <a:latin typeface="Helvetica"/>
                <a:ea typeface="+mn-ea"/>
              </a:rPr>
              <a:t>Dr. </a:t>
            </a:r>
            <a:r>
              <a:rPr kumimoji="0" lang="de-DE" sz="1200" b="0" i="0" u="none" strike="noStrike" kern="1200" cap="none" spc="0" normalizeH="0" baseline="0" noProof="0" dirty="0" err="1" smtClean="0">
                <a:ln>
                  <a:noFill/>
                </a:ln>
                <a:solidFill>
                  <a:srgbClr val="FFFFFF"/>
                </a:solidFill>
                <a:effectLst/>
                <a:uLnTx/>
                <a:uFillTx/>
                <a:latin typeface="Helvetica"/>
                <a:ea typeface="+mn-ea"/>
              </a:rPr>
              <a:t>Tjark</a:t>
            </a:r>
            <a:r>
              <a:rPr kumimoji="0" lang="de-DE" sz="1200" b="0" i="0" u="none" strike="noStrike" kern="1200" cap="none" spc="0" normalizeH="0" baseline="0" noProof="0" dirty="0" smtClean="0">
                <a:ln>
                  <a:noFill/>
                </a:ln>
                <a:solidFill>
                  <a:srgbClr val="FFFFFF"/>
                </a:solidFill>
                <a:effectLst/>
                <a:uLnTx/>
                <a:uFillTx/>
                <a:latin typeface="Helvetica"/>
                <a:ea typeface="+mn-ea"/>
              </a:rPr>
              <a:t> Thies</a:t>
            </a:r>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Tree>
    <p:extLst>
      <p:ext uri="{BB962C8B-B14F-4D97-AF65-F5344CB8AC3E}">
        <p14:creationId xmlns:p14="http://schemas.microsoft.com/office/powerpoint/2010/main" val="346665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fontScale="92500" lnSpcReduction="10000"/>
          </a:bodyPr>
          <a:lstStyle/>
          <a:p>
            <a:pPr marL="0" indent="0" algn="ctr">
              <a:buNone/>
            </a:pPr>
            <a:r>
              <a:rPr lang="de-DE" dirty="0"/>
              <a:t>Bisher: </a:t>
            </a:r>
          </a:p>
          <a:p>
            <a:pPr marL="0" indent="0" algn="ctr">
              <a:buNone/>
            </a:pPr>
            <a:endParaRPr lang="de-DE" dirty="0"/>
          </a:p>
          <a:p>
            <a:r>
              <a:rPr lang="de-DE" dirty="0" smtClean="0"/>
              <a:t>Gläubigerantrag möglich bei</a:t>
            </a:r>
          </a:p>
          <a:p>
            <a:pPr marL="627063" indent="-254000">
              <a:buFontTx/>
              <a:buChar char="-"/>
            </a:pPr>
            <a:r>
              <a:rPr lang="de-DE" dirty="0" smtClean="0"/>
              <a:t>rechtlichem Interesse sowie</a:t>
            </a:r>
          </a:p>
          <a:p>
            <a:pPr marL="627063" indent="-254000">
              <a:buFontTx/>
              <a:buChar char="-"/>
            </a:pPr>
            <a:r>
              <a:rPr lang="de-DE" dirty="0" smtClean="0"/>
              <a:t>Glaubhaftmachung </a:t>
            </a:r>
          </a:p>
          <a:p>
            <a:pPr marL="893763" lvl="1" indent="-266700">
              <a:buFontTx/>
              <a:buChar char="-"/>
            </a:pPr>
            <a:r>
              <a:rPr lang="de-DE" dirty="0" smtClean="0"/>
              <a:t>der Forderung und</a:t>
            </a:r>
          </a:p>
          <a:p>
            <a:pPr marL="893763" lvl="1" indent="-266700">
              <a:buFontTx/>
              <a:buChar char="-"/>
            </a:pPr>
            <a:r>
              <a:rPr lang="de-DE" dirty="0" smtClean="0"/>
              <a:t>des Insolvenzgrundes</a:t>
            </a:r>
          </a:p>
          <a:p>
            <a:pPr marL="361950" lvl="1" indent="0">
              <a:buNone/>
            </a:pPr>
            <a:endParaRPr lang="de-DE" dirty="0"/>
          </a:p>
          <a:p>
            <a:pPr marL="361950" lvl="1" indent="-361950">
              <a:buFont typeface="Wingdings" pitchFamily="2" charset="2"/>
              <a:buChar char="§"/>
            </a:pPr>
            <a:r>
              <a:rPr lang="de-DE" dirty="0" smtClean="0"/>
              <a:t>Eröffnung bei </a:t>
            </a:r>
          </a:p>
          <a:p>
            <a:pPr marL="627063" lvl="1" indent="-254000">
              <a:buFontTx/>
              <a:buChar char="-"/>
            </a:pPr>
            <a:r>
              <a:rPr lang="de-DE" dirty="0"/>
              <a:t>Insolvenzgrund zum Zeitpunkt der Eröffnung und</a:t>
            </a:r>
          </a:p>
          <a:p>
            <a:pPr marL="627063" lvl="1" indent="-254000">
              <a:buFontTx/>
              <a:buChar char="-"/>
            </a:pPr>
            <a:r>
              <a:rPr lang="de-DE" dirty="0"/>
              <a:t>Kostendeckung</a:t>
            </a:r>
          </a:p>
          <a:p>
            <a:pPr marL="361950" lvl="1" indent="0">
              <a:buNone/>
            </a:pPr>
            <a:endParaRPr lang="de-DE" sz="2800" dirty="0"/>
          </a:p>
          <a:p>
            <a:pPr marL="361950" lvl="1" indent="0">
              <a:buNone/>
            </a:pPr>
            <a:endParaRPr lang="de-DE" sz="2800" dirty="0"/>
          </a:p>
          <a:p>
            <a:pPr marL="0" indent="0">
              <a:buNone/>
            </a:pPr>
            <a:endParaRPr lang="de-DE" sz="2800" dirty="0"/>
          </a:p>
          <a:p>
            <a:pPr marL="0" indent="0">
              <a:buNone/>
            </a:pPr>
            <a:endParaRPr lang="de-DE" sz="2800" dirty="0"/>
          </a:p>
        </p:txBody>
      </p:sp>
      <p:sp>
        <p:nvSpPr>
          <p:cNvPr id="2" name="Titel 1"/>
          <p:cNvSpPr>
            <a:spLocks noGrp="1"/>
          </p:cNvSpPr>
          <p:nvPr>
            <p:ph type="title"/>
          </p:nvPr>
        </p:nvSpPr>
        <p:spPr/>
        <p:txBody>
          <a:bodyPr>
            <a:normAutofit/>
          </a:bodyPr>
          <a:lstStyle/>
          <a:p>
            <a:r>
              <a:rPr lang="de-DE" sz="3100" dirty="0" smtClean="0"/>
              <a:t>Gläubigeranträge </a:t>
            </a:r>
            <a:endParaRPr lang="de-DE" sz="3100" dirty="0"/>
          </a:p>
        </p:txBody>
      </p:sp>
      <p:sp>
        <p:nvSpPr>
          <p:cNvPr id="4" name="Datumsplatzhalter 3"/>
          <p:cNvSpPr>
            <a:spLocks noGrp="1"/>
          </p:cNvSpPr>
          <p:nvPr>
            <p:ph type="dt" sz="half" idx="2"/>
          </p:nvPr>
        </p:nvSpPr>
        <p:spPr>
          <a:xfrm>
            <a:off x="457200" y="6356350"/>
            <a:ext cx="116247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F4A6429-5DAF-4714-8B1D-304CBCBC723D}" type="datetime1">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09.04.2020</a:t>
            </a:fld>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
        <p:nvSpPr>
          <p:cNvPr id="6" name="Foliennummernplatzhalter 5"/>
          <p:cNvSpPr>
            <a:spLocks noGrp="1"/>
          </p:cNvSpPr>
          <p:nvPr>
            <p:ph type="sldNum" sz="quarter" idx="4"/>
          </p:nvPr>
        </p:nvSpPr>
        <p:spPr>
          <a:xfrm>
            <a:off x="8172400" y="6356350"/>
            <a:ext cx="5144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FDD33BD-D6F1-F240-8882-9109DB55284B}" type="slidenum">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53</a:t>
            </a:fld>
            <a:endParaRPr kumimoji="0" lang="de-DE" sz="1200" b="0" i="0" u="none" strike="noStrike" kern="1200" cap="none" spc="0" normalizeH="0" baseline="0" noProof="0">
              <a:ln>
                <a:noFill/>
              </a:ln>
              <a:solidFill>
                <a:srgbClr val="FFFFFF"/>
              </a:solidFill>
              <a:effectLst/>
              <a:uLnTx/>
              <a:uFillTx/>
              <a:latin typeface="Helvetica"/>
              <a:ea typeface="+mn-ea"/>
            </a:endParaRPr>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solidFill>
                <a:effectLst/>
                <a:uLnTx/>
                <a:uFillTx/>
                <a:latin typeface="Helvetica"/>
                <a:ea typeface="+mn-ea"/>
              </a:rPr>
              <a:t>Dr. </a:t>
            </a:r>
            <a:r>
              <a:rPr kumimoji="0" lang="de-DE" sz="1200" b="0" i="0" u="none" strike="noStrike" kern="1200" cap="none" spc="0" normalizeH="0" baseline="0" noProof="0" dirty="0" err="1" smtClean="0">
                <a:ln>
                  <a:noFill/>
                </a:ln>
                <a:solidFill>
                  <a:srgbClr val="FFFFFF"/>
                </a:solidFill>
                <a:effectLst/>
                <a:uLnTx/>
                <a:uFillTx/>
                <a:latin typeface="Helvetica"/>
                <a:ea typeface="+mn-ea"/>
              </a:rPr>
              <a:t>Tjark</a:t>
            </a:r>
            <a:r>
              <a:rPr kumimoji="0" lang="de-DE" sz="1200" b="0" i="0" u="none" strike="noStrike" kern="1200" cap="none" spc="0" normalizeH="0" baseline="0" noProof="0" dirty="0" smtClean="0">
                <a:ln>
                  <a:noFill/>
                </a:ln>
                <a:solidFill>
                  <a:srgbClr val="FFFFFF"/>
                </a:solidFill>
                <a:effectLst/>
                <a:uLnTx/>
                <a:uFillTx/>
                <a:latin typeface="Helvetica"/>
                <a:ea typeface="+mn-ea"/>
              </a:rPr>
              <a:t> Thies</a:t>
            </a:r>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Tree>
    <p:extLst>
      <p:ext uri="{BB962C8B-B14F-4D97-AF65-F5344CB8AC3E}">
        <p14:creationId xmlns:p14="http://schemas.microsoft.com/office/powerpoint/2010/main" val="392436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fontScale="70000" lnSpcReduction="20000"/>
          </a:bodyPr>
          <a:lstStyle/>
          <a:p>
            <a:pPr marL="0" indent="0" algn="ctr">
              <a:buNone/>
            </a:pPr>
            <a:r>
              <a:rPr lang="de-DE" sz="2900" dirty="0"/>
              <a:t>Durch </a:t>
            </a:r>
            <a:r>
              <a:rPr lang="de-DE" sz="2900" dirty="0" err="1"/>
              <a:t>COVInsAG</a:t>
            </a:r>
            <a:r>
              <a:rPr lang="de-DE" sz="2900" dirty="0"/>
              <a:t>:</a:t>
            </a:r>
          </a:p>
          <a:p>
            <a:pPr marL="0" indent="0" algn="ctr">
              <a:buNone/>
            </a:pPr>
            <a:endParaRPr lang="de-DE" sz="2900" dirty="0"/>
          </a:p>
          <a:p>
            <a:r>
              <a:rPr lang="de-DE" sz="2900" dirty="0" smtClean="0">
                <a:solidFill>
                  <a:schemeClr val="bg1">
                    <a:lumMod val="75000"/>
                  </a:schemeClr>
                </a:solidFill>
              </a:rPr>
              <a:t>Gläubigerantrag möglich bei</a:t>
            </a:r>
          </a:p>
          <a:p>
            <a:pPr marL="627063" indent="-254000">
              <a:buFontTx/>
              <a:buChar char="-"/>
            </a:pPr>
            <a:r>
              <a:rPr lang="de-DE" sz="2900" dirty="0" smtClean="0">
                <a:solidFill>
                  <a:schemeClr val="bg1">
                    <a:lumMod val="75000"/>
                  </a:schemeClr>
                </a:solidFill>
              </a:rPr>
              <a:t>rechtlichem Interesse sowie</a:t>
            </a:r>
          </a:p>
          <a:p>
            <a:pPr marL="627063" indent="-254000">
              <a:buFontTx/>
              <a:buChar char="-"/>
            </a:pPr>
            <a:r>
              <a:rPr lang="de-DE" sz="2900" dirty="0" smtClean="0">
                <a:solidFill>
                  <a:schemeClr val="bg1">
                    <a:lumMod val="75000"/>
                  </a:schemeClr>
                </a:solidFill>
              </a:rPr>
              <a:t>Glaubhaftmachung </a:t>
            </a:r>
          </a:p>
          <a:p>
            <a:pPr marL="893763" lvl="1" indent="-266700">
              <a:buFontTx/>
              <a:buChar char="-"/>
            </a:pPr>
            <a:r>
              <a:rPr lang="de-DE" sz="2900" dirty="0" smtClean="0">
                <a:solidFill>
                  <a:schemeClr val="bg1">
                    <a:lumMod val="75000"/>
                  </a:schemeClr>
                </a:solidFill>
              </a:rPr>
              <a:t>der Forderung und</a:t>
            </a:r>
          </a:p>
          <a:p>
            <a:pPr marL="893763" lvl="1" indent="-266700">
              <a:buFontTx/>
              <a:buChar char="-"/>
            </a:pPr>
            <a:r>
              <a:rPr lang="de-DE" sz="2900" dirty="0" smtClean="0">
                <a:solidFill>
                  <a:schemeClr val="bg1">
                    <a:lumMod val="75000"/>
                  </a:schemeClr>
                </a:solidFill>
              </a:rPr>
              <a:t>des Insolvenzgrundes</a:t>
            </a:r>
          </a:p>
          <a:p>
            <a:pPr marL="361950" lvl="1" indent="0">
              <a:buNone/>
            </a:pPr>
            <a:endParaRPr lang="de-DE" sz="2900" dirty="0">
              <a:solidFill>
                <a:schemeClr val="bg1">
                  <a:lumMod val="75000"/>
                </a:schemeClr>
              </a:solidFill>
            </a:endParaRPr>
          </a:p>
          <a:p>
            <a:pPr marL="361950" lvl="1" indent="-361950">
              <a:buFont typeface="Wingdings" pitchFamily="2" charset="2"/>
              <a:buChar char="§"/>
            </a:pPr>
            <a:r>
              <a:rPr lang="de-DE" sz="2900" dirty="0" smtClean="0">
                <a:solidFill>
                  <a:schemeClr val="bg1">
                    <a:lumMod val="75000"/>
                  </a:schemeClr>
                </a:solidFill>
              </a:rPr>
              <a:t>Eröffnung </a:t>
            </a:r>
            <a:r>
              <a:rPr lang="de-DE" sz="2900" dirty="0" smtClean="0"/>
              <a:t>auf </a:t>
            </a:r>
            <a:r>
              <a:rPr lang="de-DE" sz="2900" dirty="0"/>
              <a:t>Grund von </a:t>
            </a:r>
            <a:r>
              <a:rPr lang="de-DE" sz="2900" dirty="0" smtClean="0"/>
              <a:t>zwischen </a:t>
            </a:r>
            <a:r>
              <a:rPr lang="de-DE" sz="2900" dirty="0"/>
              <a:t>dem 28. März und dem 28. Juni </a:t>
            </a:r>
            <a:r>
              <a:rPr lang="de-DE" sz="2900" dirty="0" smtClean="0"/>
              <a:t>2020 gestellten Fremdanträgen </a:t>
            </a:r>
            <a:r>
              <a:rPr lang="de-DE" sz="2900" dirty="0" smtClean="0">
                <a:solidFill>
                  <a:schemeClr val="bg1">
                    <a:lumMod val="75000"/>
                  </a:schemeClr>
                </a:solidFill>
              </a:rPr>
              <a:t>bei </a:t>
            </a:r>
          </a:p>
          <a:p>
            <a:pPr marL="627063" lvl="1" indent="-254000">
              <a:buFontTx/>
              <a:buChar char="-"/>
            </a:pPr>
            <a:r>
              <a:rPr lang="de-DE" sz="2900" dirty="0">
                <a:solidFill>
                  <a:schemeClr val="bg1">
                    <a:lumMod val="75000"/>
                  </a:schemeClr>
                </a:solidFill>
              </a:rPr>
              <a:t>Insolvenzgrund zum Zeitpunkt der </a:t>
            </a:r>
            <a:r>
              <a:rPr lang="de-DE" sz="2900" dirty="0" smtClean="0">
                <a:solidFill>
                  <a:schemeClr val="bg1">
                    <a:lumMod val="75000"/>
                  </a:schemeClr>
                </a:solidFill>
              </a:rPr>
              <a:t>Eröffnung,</a:t>
            </a:r>
            <a:endParaRPr lang="de-DE" sz="2900" dirty="0">
              <a:solidFill>
                <a:schemeClr val="bg1">
                  <a:lumMod val="75000"/>
                </a:schemeClr>
              </a:solidFill>
            </a:endParaRPr>
          </a:p>
          <a:p>
            <a:pPr marL="627063" lvl="1" indent="-254000">
              <a:buFontTx/>
              <a:buChar char="-"/>
            </a:pPr>
            <a:r>
              <a:rPr lang="de-DE" sz="2900" dirty="0" smtClean="0">
                <a:solidFill>
                  <a:schemeClr val="bg1">
                    <a:lumMod val="75000"/>
                  </a:schemeClr>
                </a:solidFill>
              </a:rPr>
              <a:t>Kostendeckung und</a:t>
            </a:r>
          </a:p>
          <a:p>
            <a:pPr marL="627063" lvl="1" indent="-254000">
              <a:buFontTx/>
              <a:buChar char="-"/>
            </a:pPr>
            <a:r>
              <a:rPr lang="de-DE" sz="2900" dirty="0" smtClean="0"/>
              <a:t>Vorliegen des Eröffnungsgrundes </a:t>
            </a:r>
            <a:r>
              <a:rPr lang="de-DE" sz="2900" dirty="0"/>
              <a:t>bereits vor dem 1. März </a:t>
            </a:r>
            <a:r>
              <a:rPr lang="de-DE" sz="2900" dirty="0" smtClean="0"/>
              <a:t>2020</a:t>
            </a:r>
            <a:endParaRPr lang="de-DE" sz="2900" dirty="0"/>
          </a:p>
          <a:p>
            <a:pPr marL="627063" lvl="1" indent="-254000">
              <a:buFontTx/>
              <a:buChar char="-"/>
            </a:pPr>
            <a:endParaRPr lang="de-DE" sz="2800" dirty="0" smtClean="0"/>
          </a:p>
          <a:p>
            <a:pPr marL="627063" lvl="1" indent="-254000">
              <a:buFontTx/>
              <a:buChar char="-"/>
            </a:pPr>
            <a:endParaRPr lang="de-DE" sz="2800" dirty="0"/>
          </a:p>
          <a:p>
            <a:pPr marL="361950" lvl="1" indent="0">
              <a:buNone/>
            </a:pPr>
            <a:endParaRPr lang="de-DE" sz="2800" dirty="0"/>
          </a:p>
          <a:p>
            <a:pPr marL="361950" lvl="1" indent="0">
              <a:buNone/>
            </a:pPr>
            <a:endParaRPr lang="de-DE" sz="2800" dirty="0"/>
          </a:p>
          <a:p>
            <a:pPr marL="0" indent="0">
              <a:buNone/>
            </a:pPr>
            <a:endParaRPr lang="de-DE" sz="2800" dirty="0"/>
          </a:p>
          <a:p>
            <a:pPr marL="0" indent="0">
              <a:buNone/>
            </a:pPr>
            <a:endParaRPr lang="de-DE" sz="2800" dirty="0"/>
          </a:p>
        </p:txBody>
      </p:sp>
      <p:sp>
        <p:nvSpPr>
          <p:cNvPr id="2" name="Titel 1"/>
          <p:cNvSpPr>
            <a:spLocks noGrp="1"/>
          </p:cNvSpPr>
          <p:nvPr>
            <p:ph type="title"/>
          </p:nvPr>
        </p:nvSpPr>
        <p:spPr/>
        <p:txBody>
          <a:bodyPr>
            <a:normAutofit/>
          </a:bodyPr>
          <a:lstStyle/>
          <a:p>
            <a:r>
              <a:rPr lang="de-DE" sz="3100" dirty="0" smtClean="0"/>
              <a:t>Gläubigeranträge </a:t>
            </a:r>
            <a:endParaRPr lang="de-DE" sz="3100" dirty="0"/>
          </a:p>
        </p:txBody>
      </p:sp>
      <p:sp>
        <p:nvSpPr>
          <p:cNvPr id="4" name="Datumsplatzhalter 3"/>
          <p:cNvSpPr>
            <a:spLocks noGrp="1"/>
          </p:cNvSpPr>
          <p:nvPr>
            <p:ph type="dt" sz="half" idx="2"/>
          </p:nvPr>
        </p:nvSpPr>
        <p:spPr>
          <a:xfrm>
            <a:off x="457200" y="6356350"/>
            <a:ext cx="116247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F4A6429-5DAF-4714-8B1D-304CBCBC723D}" type="datetime1">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09.04.2020</a:t>
            </a:fld>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
        <p:nvSpPr>
          <p:cNvPr id="6" name="Foliennummernplatzhalter 5"/>
          <p:cNvSpPr>
            <a:spLocks noGrp="1"/>
          </p:cNvSpPr>
          <p:nvPr>
            <p:ph type="sldNum" sz="quarter" idx="4"/>
          </p:nvPr>
        </p:nvSpPr>
        <p:spPr>
          <a:xfrm>
            <a:off x="8172400" y="6356350"/>
            <a:ext cx="5144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FDD33BD-D6F1-F240-8882-9109DB55284B}" type="slidenum">
              <a:rPr kumimoji="0" lang="de-DE" sz="1200" b="0" i="0" u="none" strike="noStrike" kern="1200" cap="none" spc="0" normalizeH="0" baseline="0" noProof="0" smtClean="0">
                <a:ln>
                  <a:noFill/>
                </a:ln>
                <a:solidFill>
                  <a:srgbClr val="FFFFFF"/>
                </a:solidFill>
                <a:effectLst/>
                <a:uLnTx/>
                <a:uFillTx/>
                <a:latin typeface="Helvetica"/>
                <a:ea typeface="+mn-ea"/>
              </a:rPr>
              <a:pPr marL="0" marR="0" lvl="0" indent="0" algn="l" defTabSz="457200" rtl="0" eaLnBrk="1" fontAlgn="auto" latinLnBrk="0" hangingPunct="1">
                <a:lnSpc>
                  <a:spcPct val="100000"/>
                </a:lnSpc>
                <a:spcBef>
                  <a:spcPts val="0"/>
                </a:spcBef>
                <a:spcAft>
                  <a:spcPts val="0"/>
                </a:spcAft>
                <a:buClrTx/>
                <a:buSzTx/>
                <a:buFontTx/>
                <a:buNone/>
                <a:tabLst/>
                <a:defRPr/>
              </a:pPr>
              <a:t>54</a:t>
            </a:fld>
            <a:endParaRPr kumimoji="0" lang="de-DE" sz="1200" b="0" i="0" u="none" strike="noStrike" kern="1200" cap="none" spc="0" normalizeH="0" baseline="0" noProof="0">
              <a:ln>
                <a:noFill/>
              </a:ln>
              <a:solidFill>
                <a:srgbClr val="FFFFFF"/>
              </a:solidFill>
              <a:effectLst/>
              <a:uLnTx/>
              <a:uFillTx/>
              <a:latin typeface="Helvetica"/>
              <a:ea typeface="+mn-ea"/>
            </a:endParaRPr>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solidFill>
                <a:effectLst/>
                <a:uLnTx/>
                <a:uFillTx/>
                <a:latin typeface="Helvetica"/>
                <a:ea typeface="+mn-ea"/>
              </a:rPr>
              <a:t>Dr. </a:t>
            </a:r>
            <a:r>
              <a:rPr kumimoji="0" lang="de-DE" sz="1200" b="0" i="0" u="none" strike="noStrike" kern="1200" cap="none" spc="0" normalizeH="0" baseline="0" noProof="0" dirty="0" err="1" smtClean="0">
                <a:ln>
                  <a:noFill/>
                </a:ln>
                <a:solidFill>
                  <a:srgbClr val="FFFFFF"/>
                </a:solidFill>
                <a:effectLst/>
                <a:uLnTx/>
                <a:uFillTx/>
                <a:latin typeface="Helvetica"/>
                <a:ea typeface="+mn-ea"/>
              </a:rPr>
              <a:t>Tjark</a:t>
            </a:r>
            <a:r>
              <a:rPr kumimoji="0" lang="de-DE" sz="1200" b="0" i="0" u="none" strike="noStrike" kern="1200" cap="none" spc="0" normalizeH="0" baseline="0" noProof="0" dirty="0" smtClean="0">
                <a:ln>
                  <a:noFill/>
                </a:ln>
                <a:solidFill>
                  <a:srgbClr val="FFFFFF"/>
                </a:solidFill>
                <a:effectLst/>
                <a:uLnTx/>
                <a:uFillTx/>
                <a:latin typeface="Helvetica"/>
                <a:ea typeface="+mn-ea"/>
              </a:rPr>
              <a:t> Thies</a:t>
            </a:r>
            <a:endParaRPr kumimoji="0" lang="de-DE" sz="1200" b="0" i="0" u="none" strike="noStrike" kern="1200" cap="none" spc="0" normalizeH="0" baseline="0" noProof="0" dirty="0">
              <a:ln>
                <a:noFill/>
              </a:ln>
              <a:solidFill>
                <a:srgbClr val="FFFFFF"/>
              </a:solidFill>
              <a:effectLst/>
              <a:uLnTx/>
              <a:uFillTx/>
              <a:latin typeface="Helvetica"/>
              <a:ea typeface="+mn-ea"/>
            </a:endParaRPr>
          </a:p>
        </p:txBody>
      </p:sp>
    </p:spTree>
    <p:extLst>
      <p:ext uri="{BB962C8B-B14F-4D97-AF65-F5344CB8AC3E}">
        <p14:creationId xmlns:p14="http://schemas.microsoft.com/office/powerpoint/2010/main" val="246004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Rechteck 2"/>
          <p:cNvSpPr/>
          <p:nvPr/>
        </p:nvSpPr>
        <p:spPr>
          <a:xfrm>
            <a:off x="457200" y="1701800"/>
            <a:ext cx="576000" cy="57606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1</a:t>
            </a:r>
            <a:endParaRPr lang="de-DE" dirty="0">
              <a:solidFill>
                <a:srgbClr val="8AAEC1"/>
              </a:solidFill>
              <a:latin typeface="Helvetica"/>
              <a:cs typeface="Helvetica"/>
            </a:endParaRPr>
          </a:p>
        </p:txBody>
      </p:sp>
      <p:sp>
        <p:nvSpPr>
          <p:cNvPr id="4" name="Rechteck 3"/>
          <p:cNvSpPr/>
          <p:nvPr/>
        </p:nvSpPr>
        <p:spPr>
          <a:xfrm>
            <a:off x="457200" y="2420888"/>
            <a:ext cx="576000" cy="576064"/>
          </a:xfrm>
          <a:prstGeom prst="rect">
            <a:avLst/>
          </a:prstGeom>
          <a:solidFill>
            <a:srgbClr val="DDF1FF"/>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2</a:t>
            </a:r>
            <a:endParaRPr lang="de-DE" dirty="0">
              <a:solidFill>
                <a:srgbClr val="8AAEC1"/>
              </a:solidFill>
              <a:latin typeface="Helvetica"/>
              <a:cs typeface="Helvetica"/>
            </a:endParaRPr>
          </a:p>
        </p:txBody>
      </p:sp>
      <p:sp>
        <p:nvSpPr>
          <p:cNvPr id="5" name="Rechteck 4"/>
          <p:cNvSpPr/>
          <p:nvPr/>
        </p:nvSpPr>
        <p:spPr>
          <a:xfrm>
            <a:off x="457200" y="3140968"/>
            <a:ext cx="576000" cy="57606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3</a:t>
            </a:r>
            <a:endParaRPr lang="de-DE" dirty="0">
              <a:solidFill>
                <a:srgbClr val="8AAEC1"/>
              </a:solidFill>
              <a:latin typeface="Helvetica"/>
              <a:cs typeface="Helvetica"/>
            </a:endParaRPr>
          </a:p>
        </p:txBody>
      </p:sp>
      <p:sp>
        <p:nvSpPr>
          <p:cNvPr id="6" name="Rechteck 5"/>
          <p:cNvSpPr/>
          <p:nvPr/>
        </p:nvSpPr>
        <p:spPr>
          <a:xfrm>
            <a:off x="467544" y="3861048"/>
            <a:ext cx="576000" cy="576064"/>
          </a:xfrm>
          <a:prstGeom prst="rect">
            <a:avLst/>
          </a:prstGeom>
          <a:solidFill>
            <a:srgbClr val="DDF1FF"/>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4</a:t>
            </a:r>
            <a:endParaRPr lang="de-DE" dirty="0">
              <a:solidFill>
                <a:srgbClr val="8AAEC1"/>
              </a:solidFill>
              <a:latin typeface="Helvetica"/>
              <a:cs typeface="Helvetica"/>
            </a:endParaRPr>
          </a:p>
        </p:txBody>
      </p:sp>
      <p:sp>
        <p:nvSpPr>
          <p:cNvPr id="7" name="Rechteck 6"/>
          <p:cNvSpPr/>
          <p:nvPr/>
        </p:nvSpPr>
        <p:spPr>
          <a:xfrm>
            <a:off x="467544" y="4581128"/>
            <a:ext cx="576000" cy="576064"/>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smtClean="0">
                <a:latin typeface="Helvetica"/>
                <a:cs typeface="Helvetica"/>
              </a:rPr>
              <a:t>5</a:t>
            </a:r>
            <a:endParaRPr lang="de-DE" b="1" dirty="0">
              <a:latin typeface="Helvetica"/>
              <a:cs typeface="Helvetica"/>
            </a:endParaRPr>
          </a:p>
        </p:txBody>
      </p:sp>
      <p:sp>
        <p:nvSpPr>
          <p:cNvPr id="8" name="Rechteck 7"/>
          <p:cNvSpPr/>
          <p:nvPr/>
        </p:nvSpPr>
        <p:spPr>
          <a:xfrm>
            <a:off x="1185600" y="1701800"/>
            <a:ext cx="7539300" cy="57606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rgbClr val="8AAEC1"/>
                </a:solidFill>
                <a:latin typeface="Helvetica"/>
                <a:cs typeface="Helvetica"/>
              </a:rPr>
              <a:t>Einleitung</a:t>
            </a:r>
          </a:p>
        </p:txBody>
      </p:sp>
      <p:sp>
        <p:nvSpPr>
          <p:cNvPr id="9" name="Rechteck 8"/>
          <p:cNvSpPr/>
          <p:nvPr/>
        </p:nvSpPr>
        <p:spPr>
          <a:xfrm>
            <a:off x="467608" y="5301208"/>
            <a:ext cx="5760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6</a:t>
            </a:r>
            <a:endParaRPr lang="de-DE" dirty="0">
              <a:solidFill>
                <a:srgbClr val="8AAEC1"/>
              </a:solidFill>
              <a:latin typeface="Helvetica"/>
              <a:cs typeface="Helvetica"/>
            </a:endParaRPr>
          </a:p>
        </p:txBody>
      </p:sp>
      <p:sp>
        <p:nvSpPr>
          <p:cNvPr id="10" name="Rechteck 9"/>
          <p:cNvSpPr/>
          <p:nvPr/>
        </p:nvSpPr>
        <p:spPr>
          <a:xfrm>
            <a:off x="1185600" y="2420888"/>
            <a:ext cx="7539300" cy="576064"/>
          </a:xfrm>
          <a:prstGeom prst="rect">
            <a:avLst/>
          </a:prstGeom>
          <a:solidFill>
            <a:srgbClr val="DDF1FF"/>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chemeClr val="accent1"/>
                </a:solidFill>
                <a:latin typeface="Helvetica"/>
                <a:cs typeface="Helvetica"/>
              </a:rPr>
              <a:t>Staatliche </a:t>
            </a:r>
            <a:r>
              <a:rPr lang="de-DE" dirty="0" smtClean="0">
                <a:solidFill>
                  <a:schemeClr val="accent1"/>
                </a:solidFill>
                <a:latin typeface="Helvetica"/>
                <a:cs typeface="Helvetica"/>
              </a:rPr>
              <a:t>Fördermaßnahmen</a:t>
            </a:r>
            <a:endParaRPr lang="de-DE" dirty="0">
              <a:solidFill>
                <a:schemeClr val="accent1"/>
              </a:solidFill>
              <a:latin typeface="Helvetica"/>
              <a:cs typeface="Helvetica"/>
            </a:endParaRPr>
          </a:p>
        </p:txBody>
      </p:sp>
      <p:sp>
        <p:nvSpPr>
          <p:cNvPr id="11" name="Rechteck 10"/>
          <p:cNvSpPr/>
          <p:nvPr/>
        </p:nvSpPr>
        <p:spPr>
          <a:xfrm>
            <a:off x="1185600" y="3145568"/>
            <a:ext cx="7539300" cy="57606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chemeClr val="accent1"/>
                </a:solidFill>
                <a:latin typeface="Helvetica"/>
                <a:cs typeface="Helvetica"/>
              </a:rPr>
              <a:t>Aktuelle gesetzgeberische </a:t>
            </a:r>
            <a:r>
              <a:rPr lang="de-DE" dirty="0" smtClean="0">
                <a:solidFill>
                  <a:schemeClr val="accent1"/>
                </a:solidFill>
                <a:latin typeface="Helvetica"/>
                <a:cs typeface="Helvetica"/>
              </a:rPr>
              <a:t>Änderungen</a:t>
            </a:r>
            <a:endParaRPr lang="de-DE" dirty="0">
              <a:solidFill>
                <a:schemeClr val="accent1"/>
              </a:solidFill>
              <a:latin typeface="Helvetica"/>
              <a:cs typeface="Helvetica"/>
            </a:endParaRPr>
          </a:p>
        </p:txBody>
      </p:sp>
      <p:sp>
        <p:nvSpPr>
          <p:cNvPr id="12" name="Rechteck 11"/>
          <p:cNvSpPr/>
          <p:nvPr/>
        </p:nvSpPr>
        <p:spPr>
          <a:xfrm>
            <a:off x="1185600" y="3870248"/>
            <a:ext cx="7539300" cy="576064"/>
          </a:xfrm>
          <a:prstGeom prst="rect">
            <a:avLst/>
          </a:prstGeom>
          <a:solidFill>
            <a:srgbClr val="DDF1FF"/>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rgbClr val="8AAEC1"/>
                </a:solidFill>
                <a:latin typeface="Helvetica"/>
                <a:cs typeface="Helvetica"/>
              </a:rPr>
              <a:t>Insolvenzrechtliche Änderungen (</a:t>
            </a:r>
            <a:r>
              <a:rPr lang="de-DE" dirty="0" err="1">
                <a:solidFill>
                  <a:srgbClr val="8AAEC1"/>
                </a:solidFill>
                <a:latin typeface="Helvetica"/>
                <a:cs typeface="Helvetica"/>
              </a:rPr>
              <a:t>COVInsAG</a:t>
            </a:r>
            <a:r>
              <a:rPr lang="de-DE" dirty="0">
                <a:solidFill>
                  <a:srgbClr val="8AAEC1"/>
                </a:solidFill>
                <a:latin typeface="Helvetica"/>
                <a:cs typeface="Helvetica"/>
              </a:rPr>
              <a:t>)</a:t>
            </a:r>
          </a:p>
        </p:txBody>
      </p:sp>
      <p:sp>
        <p:nvSpPr>
          <p:cNvPr id="13" name="Rechteck 12"/>
          <p:cNvSpPr/>
          <p:nvPr/>
        </p:nvSpPr>
        <p:spPr>
          <a:xfrm>
            <a:off x="1185600" y="4594928"/>
            <a:ext cx="7539300" cy="576064"/>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b="1" dirty="0">
                <a:latin typeface="Helvetica"/>
                <a:cs typeface="Helvetica"/>
              </a:rPr>
              <a:t>Handlungsempfehlungen für Berater</a:t>
            </a:r>
          </a:p>
        </p:txBody>
      </p:sp>
      <p:sp>
        <p:nvSpPr>
          <p:cNvPr id="14" name="Rechteck 13"/>
          <p:cNvSpPr/>
          <p:nvPr/>
        </p:nvSpPr>
        <p:spPr>
          <a:xfrm>
            <a:off x="1185600" y="5301208"/>
            <a:ext cx="7539300" cy="576064"/>
          </a:xfrm>
          <a:prstGeom prst="rect">
            <a:avLst/>
          </a:prstGeom>
          <a:solidFill>
            <a:schemeClr val="accent4"/>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rgbClr val="8AAEC1"/>
                </a:solidFill>
                <a:latin typeface="Helvetica"/>
                <a:cs typeface="Helvetica"/>
              </a:rPr>
              <a:t>Sonstiges/Fragen</a:t>
            </a:r>
          </a:p>
        </p:txBody>
      </p:sp>
      <p:sp>
        <p:nvSpPr>
          <p:cNvPr id="15" name="Datumsplatzhalter 14"/>
          <p:cNvSpPr>
            <a:spLocks noGrp="1"/>
          </p:cNvSpPr>
          <p:nvPr>
            <p:ph type="dt" sz="half" idx="2"/>
          </p:nvPr>
        </p:nvSpPr>
        <p:spPr>
          <a:xfrm>
            <a:off x="457200" y="6356350"/>
            <a:ext cx="1162472" cy="365125"/>
          </a:xfrm>
        </p:spPr>
        <p:txBody>
          <a:bodyPr/>
          <a:lstStyle/>
          <a:p>
            <a:fld id="{58441CE4-2D96-42E6-B9C5-8453E2669864}" type="datetime1">
              <a:rPr lang="de-DE" smtClean="0"/>
              <a:t>09.04.2020</a:t>
            </a:fld>
            <a:endParaRPr lang="de-DE" dirty="0"/>
          </a:p>
        </p:txBody>
      </p:sp>
      <p:sp>
        <p:nvSpPr>
          <p:cNvPr id="17" name="Foliennummernplatzhalter 16"/>
          <p:cNvSpPr>
            <a:spLocks noGrp="1"/>
          </p:cNvSpPr>
          <p:nvPr>
            <p:ph type="sldNum" sz="quarter" idx="4"/>
          </p:nvPr>
        </p:nvSpPr>
        <p:spPr>
          <a:xfrm>
            <a:off x="8172400" y="6356350"/>
            <a:ext cx="514400" cy="365125"/>
          </a:xfrm>
        </p:spPr>
        <p:txBody>
          <a:bodyPr/>
          <a:lstStyle/>
          <a:p>
            <a:fld id="{7FDD33BD-D6F1-F240-8882-9109DB55284B}" type="slidenum">
              <a:rPr lang="de-DE" smtClean="0"/>
              <a:t>55</a:t>
            </a:fld>
            <a:endParaRPr lang="de-DE"/>
          </a:p>
        </p:txBody>
      </p:sp>
      <p:sp>
        <p:nvSpPr>
          <p:cNvPr id="18"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smtClean="0"/>
              <a:t>Hendrik Gittermann</a:t>
            </a:r>
            <a:endParaRPr lang="de-DE" dirty="0"/>
          </a:p>
        </p:txBody>
      </p:sp>
    </p:spTree>
    <p:extLst>
      <p:ext uri="{BB962C8B-B14F-4D97-AF65-F5344CB8AC3E}">
        <p14:creationId xmlns:p14="http://schemas.microsoft.com/office/powerpoint/2010/main" val="1340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a:bodyPr>
          <a:lstStyle/>
          <a:p>
            <a:pPr marL="0" indent="0">
              <a:buNone/>
            </a:pPr>
            <a:r>
              <a:rPr lang="de-DE" sz="2800" dirty="0" smtClean="0"/>
              <a:t>Voraussetzungen für die Begleitung bei der Beantragung von Fördermaßnahmen</a:t>
            </a:r>
          </a:p>
          <a:p>
            <a:pPr marL="0" indent="0">
              <a:buNone/>
            </a:pPr>
            <a:endParaRPr lang="de-DE" dirty="0" smtClean="0"/>
          </a:p>
          <a:p>
            <a:r>
              <a:rPr lang="de-DE" sz="2800" dirty="0" smtClean="0"/>
              <a:t>Transparenz</a:t>
            </a:r>
          </a:p>
          <a:p>
            <a:r>
              <a:rPr lang="de-DE" sz="2800" dirty="0" smtClean="0"/>
              <a:t>Dokumentation</a:t>
            </a:r>
          </a:p>
          <a:p>
            <a:r>
              <a:rPr lang="de-DE" sz="2800" dirty="0" smtClean="0"/>
              <a:t>Jahresabschluss 31.12.2019</a:t>
            </a:r>
          </a:p>
          <a:p>
            <a:r>
              <a:rPr lang="de-DE" sz="2800" dirty="0" smtClean="0"/>
              <a:t>Liquiditätsplanung</a:t>
            </a:r>
          </a:p>
          <a:p>
            <a:r>
              <a:rPr lang="de-DE" sz="2800" dirty="0" smtClean="0"/>
              <a:t>Vermögensstatus</a:t>
            </a:r>
          </a:p>
          <a:p>
            <a:endParaRPr lang="de-DE" sz="2800" dirty="0" smtClean="0"/>
          </a:p>
        </p:txBody>
      </p:sp>
      <p:sp>
        <p:nvSpPr>
          <p:cNvPr id="2" name="Titel 1"/>
          <p:cNvSpPr>
            <a:spLocks noGrp="1"/>
          </p:cNvSpPr>
          <p:nvPr>
            <p:ph type="title"/>
          </p:nvPr>
        </p:nvSpPr>
        <p:spPr/>
        <p:txBody>
          <a:bodyPr>
            <a:normAutofit/>
          </a:bodyPr>
          <a:lstStyle/>
          <a:p>
            <a:r>
              <a:rPr lang="de-DE" sz="3100" dirty="0"/>
              <a:t>5</a:t>
            </a:r>
            <a:r>
              <a:rPr lang="de-DE" sz="3100" dirty="0" smtClean="0"/>
              <a:t>. Handlungsempfehlungen für Berater</a:t>
            </a:r>
            <a:endParaRPr lang="de-DE" sz="3100" dirty="0"/>
          </a:p>
        </p:txBody>
      </p:sp>
      <p:sp>
        <p:nvSpPr>
          <p:cNvPr id="4" name="Datumsplatzhalter 3"/>
          <p:cNvSpPr>
            <a:spLocks noGrp="1"/>
          </p:cNvSpPr>
          <p:nvPr>
            <p:ph type="dt" sz="half" idx="2"/>
          </p:nvPr>
        </p:nvSpPr>
        <p:spPr>
          <a:xfrm>
            <a:off x="457200" y="6356350"/>
            <a:ext cx="1162472" cy="365125"/>
          </a:xfrm>
        </p:spPr>
        <p:txBody>
          <a:bodyPr/>
          <a:lstStyle/>
          <a:p>
            <a:fld id="{9F4A6429-5DAF-4714-8B1D-304CBCBC723D}" type="datetime1">
              <a:rPr lang="de-DE" smtClean="0"/>
              <a:t>09.04.2020</a:t>
            </a:fld>
            <a:endParaRPr lang="de-DE" dirty="0"/>
          </a:p>
        </p:txBody>
      </p:sp>
      <p:sp>
        <p:nvSpPr>
          <p:cNvPr id="6" name="Foliennummernplatzhalter 5"/>
          <p:cNvSpPr>
            <a:spLocks noGrp="1"/>
          </p:cNvSpPr>
          <p:nvPr>
            <p:ph type="sldNum" sz="quarter" idx="4"/>
          </p:nvPr>
        </p:nvSpPr>
        <p:spPr>
          <a:xfrm>
            <a:off x="8172400" y="6356350"/>
            <a:ext cx="514400" cy="365125"/>
          </a:xfrm>
        </p:spPr>
        <p:txBody>
          <a:bodyPr/>
          <a:lstStyle/>
          <a:p>
            <a:fld id="{7FDD33BD-D6F1-F240-8882-9109DB55284B}" type="slidenum">
              <a:rPr lang="de-DE" smtClean="0"/>
              <a:t>56</a:t>
            </a:fld>
            <a:endParaRPr lang="de-DE"/>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smtClean="0"/>
              <a:t>Hendrik Gittermann</a:t>
            </a:r>
            <a:endParaRPr lang="de-DE" dirty="0"/>
          </a:p>
        </p:txBody>
      </p:sp>
    </p:spTree>
    <p:extLst>
      <p:ext uri="{BB962C8B-B14F-4D97-AF65-F5344CB8AC3E}">
        <p14:creationId xmlns:p14="http://schemas.microsoft.com/office/powerpoint/2010/main" val="99662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a:bodyPr>
          <a:lstStyle/>
          <a:p>
            <a:endParaRPr lang="de-DE" dirty="0" smtClean="0"/>
          </a:p>
          <a:p>
            <a:r>
              <a:rPr lang="de-DE" dirty="0" smtClean="0"/>
              <a:t>Prüfung </a:t>
            </a:r>
            <a:r>
              <a:rPr lang="de-DE" dirty="0"/>
              <a:t>und Dokumentation der Zahlungsfähigkeit am 31.12.2019 sowie ggf. am </a:t>
            </a:r>
            <a:r>
              <a:rPr lang="de-DE" dirty="0" smtClean="0"/>
              <a:t>01.03.2020</a:t>
            </a:r>
          </a:p>
          <a:p>
            <a:pPr marL="0" indent="0">
              <a:buNone/>
            </a:pPr>
            <a:r>
              <a:rPr lang="de-DE" dirty="0"/>
              <a:t>	</a:t>
            </a:r>
            <a:r>
              <a:rPr lang="de-DE" dirty="0" smtClean="0"/>
              <a:t>	- 	</a:t>
            </a:r>
            <a:r>
              <a:rPr lang="de-DE" sz="2000" dirty="0" smtClean="0"/>
              <a:t>Finanzstatus zur Feststellung der Zahlungsfähigkeit 	nach 			IDW S 11</a:t>
            </a:r>
            <a:endParaRPr lang="de-DE" sz="2000" dirty="0"/>
          </a:p>
          <a:p>
            <a:pPr marL="0" indent="0">
              <a:buNone/>
            </a:pPr>
            <a:endParaRPr lang="de-DE" dirty="0" smtClean="0"/>
          </a:p>
          <a:p>
            <a:r>
              <a:rPr lang="de-DE" dirty="0" smtClean="0"/>
              <a:t>Prüfung </a:t>
            </a:r>
            <a:r>
              <a:rPr lang="de-DE" dirty="0"/>
              <a:t>und Darstellung der Kausalität zwischen Pandemie und Insolvenzgrund</a:t>
            </a:r>
          </a:p>
          <a:p>
            <a:pPr marL="623888" lvl="2" indent="0">
              <a:buNone/>
            </a:pPr>
            <a:r>
              <a:rPr lang="de-DE" dirty="0"/>
              <a:t>	</a:t>
            </a:r>
            <a:r>
              <a:rPr lang="de-DE" dirty="0" smtClean="0"/>
              <a:t>-	Einzelfall</a:t>
            </a:r>
          </a:p>
          <a:p>
            <a:pPr marL="0" indent="0">
              <a:buNone/>
            </a:pPr>
            <a:endParaRPr lang="de-DE" dirty="0"/>
          </a:p>
          <a:p>
            <a:endParaRPr lang="de-DE" dirty="0" smtClean="0"/>
          </a:p>
        </p:txBody>
      </p:sp>
      <p:sp>
        <p:nvSpPr>
          <p:cNvPr id="2" name="Titel 1"/>
          <p:cNvSpPr>
            <a:spLocks noGrp="1"/>
          </p:cNvSpPr>
          <p:nvPr>
            <p:ph type="title"/>
          </p:nvPr>
        </p:nvSpPr>
        <p:spPr/>
        <p:txBody>
          <a:bodyPr>
            <a:normAutofit/>
          </a:bodyPr>
          <a:lstStyle/>
          <a:p>
            <a:r>
              <a:rPr lang="de-DE" sz="2800" dirty="0"/>
              <a:t>a</a:t>
            </a:r>
            <a:r>
              <a:rPr lang="de-DE" sz="2800" dirty="0" smtClean="0"/>
              <a:t>. Vorbereitung der Beantragung</a:t>
            </a:r>
            <a:br>
              <a:rPr lang="de-DE" sz="2800" dirty="0" smtClean="0"/>
            </a:br>
            <a:r>
              <a:rPr lang="de-DE" sz="2800" dirty="0"/>
              <a:t>	</a:t>
            </a:r>
            <a:r>
              <a:rPr lang="de-DE" sz="2800" dirty="0" smtClean="0"/>
              <a:t>von staatlicher Förderung</a:t>
            </a:r>
            <a:r>
              <a:rPr lang="de-DE" sz="2800" dirty="0"/>
              <a:t>	</a:t>
            </a:r>
          </a:p>
        </p:txBody>
      </p:sp>
      <p:sp>
        <p:nvSpPr>
          <p:cNvPr id="4" name="Datumsplatzhalter 3"/>
          <p:cNvSpPr>
            <a:spLocks noGrp="1"/>
          </p:cNvSpPr>
          <p:nvPr>
            <p:ph type="dt" sz="half" idx="2"/>
          </p:nvPr>
        </p:nvSpPr>
        <p:spPr>
          <a:xfrm>
            <a:off x="457200" y="6356350"/>
            <a:ext cx="1162472" cy="365125"/>
          </a:xfrm>
        </p:spPr>
        <p:txBody>
          <a:bodyPr/>
          <a:lstStyle/>
          <a:p>
            <a:fld id="{E2795132-3C29-43C9-A9FF-CE7D1DBBAD80}" type="datetime1">
              <a:rPr lang="de-DE" smtClean="0"/>
              <a:t>09.04.2020</a:t>
            </a:fld>
            <a:endParaRPr lang="de-DE" dirty="0"/>
          </a:p>
        </p:txBody>
      </p:sp>
      <p:sp>
        <p:nvSpPr>
          <p:cNvPr id="6" name="Foliennummernplatzhalter 5"/>
          <p:cNvSpPr>
            <a:spLocks noGrp="1"/>
          </p:cNvSpPr>
          <p:nvPr>
            <p:ph type="sldNum" sz="quarter" idx="4"/>
          </p:nvPr>
        </p:nvSpPr>
        <p:spPr>
          <a:xfrm>
            <a:off x="8172400" y="6356350"/>
            <a:ext cx="514400" cy="365125"/>
          </a:xfrm>
        </p:spPr>
        <p:txBody>
          <a:bodyPr/>
          <a:lstStyle/>
          <a:p>
            <a:fld id="{7FDD33BD-D6F1-F240-8882-9109DB55284B}" type="slidenum">
              <a:rPr lang="de-DE" smtClean="0"/>
              <a:t>57</a:t>
            </a:fld>
            <a:endParaRPr lang="de-DE"/>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smtClean="0"/>
              <a:t>Hendrik Gittermann</a:t>
            </a:r>
            <a:endParaRPr lang="de-DE" dirty="0"/>
          </a:p>
        </p:txBody>
      </p:sp>
    </p:spTree>
    <p:extLst>
      <p:ext uri="{BB962C8B-B14F-4D97-AF65-F5344CB8AC3E}">
        <p14:creationId xmlns:p14="http://schemas.microsoft.com/office/powerpoint/2010/main" val="61104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lnSpcReduction="10000"/>
          </a:bodyPr>
          <a:lstStyle/>
          <a:p>
            <a:pPr marL="0" indent="0" algn="ctr">
              <a:buNone/>
            </a:pPr>
            <a:r>
              <a:rPr lang="de-DE" b="1" dirty="0" smtClean="0"/>
              <a:t>§ 264 StGB</a:t>
            </a:r>
            <a:r>
              <a:rPr lang="de-DE" b="1" dirty="0"/>
              <a:t/>
            </a:r>
            <a:br>
              <a:rPr lang="de-DE" b="1" dirty="0"/>
            </a:br>
            <a:r>
              <a:rPr lang="de-DE" b="1" dirty="0" smtClean="0"/>
              <a:t>Subventionsbetrug</a:t>
            </a:r>
          </a:p>
          <a:p>
            <a:pPr marL="0" indent="0">
              <a:buNone/>
            </a:pPr>
            <a:r>
              <a:rPr lang="de-DE" sz="2000" dirty="0"/>
              <a:t>(1) Mit Freiheitsstrafe bis zu fünf Jahren oder mit Geldstrafe wird bestraft, wer</a:t>
            </a:r>
          </a:p>
          <a:p>
            <a:pPr marL="457200" indent="-457200">
              <a:buAutoNum type="arabicPeriod"/>
            </a:pPr>
            <a:r>
              <a:rPr lang="de-DE" sz="2000" dirty="0" smtClean="0"/>
              <a:t>einer </a:t>
            </a:r>
            <a:r>
              <a:rPr lang="de-DE" sz="2000" dirty="0"/>
              <a:t>für die Bewilligung einer Subvention zuständigen Behörde oder einer anderen in das Subventionsverfahren eingeschalteten Stelle oder Person (Subventionsgeber) über subventionserhebliche Tatsachen für sich oder einen anderen unrichtige oder unvollständige Angaben macht, die für ihn oder den anderen vorteilhaft sind</a:t>
            </a:r>
            <a:r>
              <a:rPr lang="de-DE" sz="2000" dirty="0" smtClean="0"/>
              <a:t>,</a:t>
            </a:r>
          </a:p>
          <a:p>
            <a:pPr marL="0" indent="0">
              <a:buNone/>
            </a:pPr>
            <a:r>
              <a:rPr lang="de-DE" sz="2000" dirty="0" smtClean="0"/>
              <a:t>	…</a:t>
            </a:r>
          </a:p>
          <a:p>
            <a:pPr marL="457200" indent="-457200">
              <a:buFont typeface="+mj-lt"/>
              <a:buAutoNum type="arabicPeriod" startAt="5"/>
            </a:pPr>
            <a:r>
              <a:rPr lang="de-DE" sz="2100" dirty="0" smtClean="0"/>
              <a:t>Wer in den Fällen des Absatzes 1 Nr. 1 bis 3 leichtfertig handelt, wird mit Freiheitsstrafe bis zu drei Jahren oder mit Geldstrafe bestraft.</a:t>
            </a:r>
            <a:endParaRPr lang="de-DE" sz="2100" dirty="0"/>
          </a:p>
          <a:p>
            <a:endParaRPr lang="de-DE" b="1" dirty="0" smtClean="0"/>
          </a:p>
          <a:p>
            <a:endParaRPr lang="de-DE" dirty="0" smtClean="0"/>
          </a:p>
        </p:txBody>
      </p:sp>
      <p:sp>
        <p:nvSpPr>
          <p:cNvPr id="2" name="Titel 1"/>
          <p:cNvSpPr>
            <a:spLocks noGrp="1"/>
          </p:cNvSpPr>
          <p:nvPr>
            <p:ph type="title"/>
          </p:nvPr>
        </p:nvSpPr>
        <p:spPr/>
        <p:txBody>
          <a:bodyPr/>
          <a:lstStyle/>
          <a:p>
            <a:r>
              <a:rPr lang="de-DE" dirty="0"/>
              <a:t>b</a:t>
            </a:r>
            <a:r>
              <a:rPr lang="de-DE" dirty="0" smtClean="0"/>
              <a:t>. Risiko</a:t>
            </a:r>
            <a:endParaRPr lang="de-DE" dirty="0"/>
          </a:p>
        </p:txBody>
      </p:sp>
      <p:sp>
        <p:nvSpPr>
          <p:cNvPr id="4" name="Datumsplatzhalter 3"/>
          <p:cNvSpPr>
            <a:spLocks noGrp="1"/>
          </p:cNvSpPr>
          <p:nvPr>
            <p:ph type="dt" sz="half" idx="2"/>
          </p:nvPr>
        </p:nvSpPr>
        <p:spPr>
          <a:xfrm>
            <a:off x="457200" y="6356350"/>
            <a:ext cx="1162472" cy="365125"/>
          </a:xfrm>
        </p:spPr>
        <p:txBody>
          <a:bodyPr/>
          <a:lstStyle/>
          <a:p>
            <a:fld id="{E2795132-3C29-43C9-A9FF-CE7D1DBBAD80}" type="datetime1">
              <a:rPr lang="de-DE" smtClean="0"/>
              <a:t>09.04.2020</a:t>
            </a:fld>
            <a:endParaRPr lang="de-DE" dirty="0"/>
          </a:p>
        </p:txBody>
      </p:sp>
      <p:sp>
        <p:nvSpPr>
          <p:cNvPr id="6" name="Foliennummernplatzhalter 5"/>
          <p:cNvSpPr>
            <a:spLocks noGrp="1"/>
          </p:cNvSpPr>
          <p:nvPr>
            <p:ph type="sldNum" sz="quarter" idx="4"/>
          </p:nvPr>
        </p:nvSpPr>
        <p:spPr>
          <a:xfrm>
            <a:off x="8172400" y="6356350"/>
            <a:ext cx="514400" cy="365125"/>
          </a:xfrm>
        </p:spPr>
        <p:txBody>
          <a:bodyPr/>
          <a:lstStyle/>
          <a:p>
            <a:fld id="{7FDD33BD-D6F1-F240-8882-9109DB55284B}" type="slidenum">
              <a:rPr lang="de-DE" smtClean="0"/>
              <a:t>58</a:t>
            </a:fld>
            <a:endParaRPr lang="de-DE"/>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smtClean="0"/>
              <a:t>Hendrik Gittermann</a:t>
            </a:r>
            <a:endParaRPr lang="de-DE" dirty="0"/>
          </a:p>
        </p:txBody>
      </p:sp>
    </p:spTree>
    <p:extLst>
      <p:ext uri="{BB962C8B-B14F-4D97-AF65-F5344CB8AC3E}">
        <p14:creationId xmlns:p14="http://schemas.microsoft.com/office/powerpoint/2010/main" val="242277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normAutofit lnSpcReduction="10000"/>
          </a:bodyPr>
          <a:lstStyle/>
          <a:p>
            <a:endParaRPr lang="de-DE" dirty="0" smtClean="0"/>
          </a:p>
          <a:p>
            <a:r>
              <a:rPr lang="de-DE" dirty="0" smtClean="0"/>
              <a:t>Außergerichtliche Restrukturierung (u.a. </a:t>
            </a:r>
            <a:r>
              <a:rPr lang="de-DE" i="1" dirty="0" err="1" smtClean="0"/>
              <a:t>haircut</a:t>
            </a:r>
            <a:r>
              <a:rPr lang="de-DE" dirty="0" smtClean="0"/>
              <a:t>)</a:t>
            </a:r>
          </a:p>
          <a:p>
            <a:endParaRPr lang="de-DE" dirty="0" smtClean="0"/>
          </a:p>
          <a:p>
            <a:r>
              <a:rPr lang="de-DE" dirty="0" smtClean="0"/>
              <a:t>Regelverfahren</a:t>
            </a:r>
          </a:p>
          <a:p>
            <a:endParaRPr lang="de-DE" dirty="0" smtClean="0"/>
          </a:p>
          <a:p>
            <a:r>
              <a:rPr lang="de-DE" dirty="0" smtClean="0"/>
              <a:t>Eigenverwaltung, § 270 InsO </a:t>
            </a:r>
          </a:p>
          <a:p>
            <a:endParaRPr lang="de-DE" dirty="0" smtClean="0"/>
          </a:p>
          <a:p>
            <a:r>
              <a:rPr lang="de-DE" dirty="0" smtClean="0"/>
              <a:t>Schutzschirm</a:t>
            </a:r>
            <a:r>
              <a:rPr lang="de-DE" dirty="0"/>
              <a:t>, § 270b </a:t>
            </a:r>
            <a:r>
              <a:rPr lang="de-DE" dirty="0" smtClean="0"/>
              <a:t>InsO</a:t>
            </a:r>
          </a:p>
          <a:p>
            <a:pPr marL="0" indent="0">
              <a:buNone/>
            </a:pPr>
            <a:endParaRPr lang="de-DE" dirty="0" smtClean="0"/>
          </a:p>
          <a:p>
            <a:pPr marL="0" indent="0">
              <a:buNone/>
            </a:pPr>
            <a:r>
              <a:rPr lang="de-DE" dirty="0"/>
              <a:t>	</a:t>
            </a:r>
            <a:r>
              <a:rPr lang="de-DE" dirty="0" smtClean="0"/>
              <a:t>									</a:t>
            </a:r>
            <a:endParaRPr lang="de-DE" dirty="0"/>
          </a:p>
        </p:txBody>
      </p:sp>
      <p:sp>
        <p:nvSpPr>
          <p:cNvPr id="2" name="Titel 1"/>
          <p:cNvSpPr>
            <a:spLocks noGrp="1"/>
          </p:cNvSpPr>
          <p:nvPr>
            <p:ph type="title"/>
          </p:nvPr>
        </p:nvSpPr>
        <p:spPr/>
        <p:txBody>
          <a:bodyPr/>
          <a:lstStyle/>
          <a:p>
            <a:r>
              <a:rPr lang="de-DE" dirty="0" smtClean="0"/>
              <a:t>c. Sanierungsinstrumente</a:t>
            </a:r>
            <a:endParaRPr lang="de-DE" dirty="0"/>
          </a:p>
        </p:txBody>
      </p:sp>
      <p:sp>
        <p:nvSpPr>
          <p:cNvPr id="4" name="Datumsplatzhalter 3"/>
          <p:cNvSpPr>
            <a:spLocks noGrp="1"/>
          </p:cNvSpPr>
          <p:nvPr>
            <p:ph type="dt" sz="half" idx="2"/>
          </p:nvPr>
        </p:nvSpPr>
        <p:spPr>
          <a:xfrm>
            <a:off x="457200" y="6356350"/>
            <a:ext cx="1162472" cy="365125"/>
          </a:xfrm>
        </p:spPr>
        <p:txBody>
          <a:bodyPr/>
          <a:lstStyle/>
          <a:p>
            <a:fld id="{B002F659-3389-44B2-8093-823CFC4DD213}" type="datetime1">
              <a:rPr lang="de-DE" smtClean="0"/>
              <a:t>09.04.2020</a:t>
            </a:fld>
            <a:endParaRPr lang="de-DE" dirty="0"/>
          </a:p>
        </p:txBody>
      </p:sp>
      <p:sp>
        <p:nvSpPr>
          <p:cNvPr id="6" name="Foliennummernplatzhalter 5"/>
          <p:cNvSpPr>
            <a:spLocks noGrp="1"/>
          </p:cNvSpPr>
          <p:nvPr>
            <p:ph type="sldNum" sz="quarter" idx="4"/>
          </p:nvPr>
        </p:nvSpPr>
        <p:spPr>
          <a:xfrm>
            <a:off x="8172400" y="6356350"/>
            <a:ext cx="514400" cy="365125"/>
          </a:xfrm>
        </p:spPr>
        <p:txBody>
          <a:bodyPr/>
          <a:lstStyle/>
          <a:p>
            <a:fld id="{7FDD33BD-D6F1-F240-8882-9109DB55284B}" type="slidenum">
              <a:rPr lang="de-DE" smtClean="0"/>
              <a:t>59</a:t>
            </a:fld>
            <a:endParaRPr lang="de-DE"/>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smtClean="0"/>
              <a:t>Hendrik Gittermann</a:t>
            </a:r>
            <a:endParaRPr lang="de-DE" dirty="0"/>
          </a:p>
        </p:txBody>
      </p:sp>
    </p:spTree>
    <p:extLst>
      <p:ext uri="{BB962C8B-B14F-4D97-AF65-F5344CB8AC3E}">
        <p14:creationId xmlns:p14="http://schemas.microsoft.com/office/powerpoint/2010/main" val="303270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idx="1"/>
          </p:nvPr>
        </p:nvSpPr>
        <p:spPr>
          <a:xfrm>
            <a:off x="323528" y="1087468"/>
            <a:ext cx="7912457" cy="5182034"/>
          </a:xfrm>
        </p:spPr>
        <p:txBody>
          <a:bodyPr>
            <a:normAutofit/>
          </a:bodyPr>
          <a:lstStyle/>
          <a:p>
            <a:pPr marL="287338" indent="-287338">
              <a:spcBef>
                <a:spcPts val="0"/>
              </a:spcBef>
              <a:defRPr/>
            </a:pPr>
            <a:endParaRPr lang="de-DE" sz="1700" dirty="0" smtClean="0"/>
          </a:p>
          <a:p>
            <a:pPr marL="287338" indent="-287338">
              <a:spcBef>
                <a:spcPts val="0"/>
              </a:spcBef>
              <a:defRPr/>
            </a:pPr>
            <a:r>
              <a:rPr lang="de-DE" sz="1700" dirty="0" smtClean="0"/>
              <a:t>Ein </a:t>
            </a:r>
            <a:r>
              <a:rPr lang="de-DE" sz="1700" dirty="0"/>
              <a:t>Aufbau von negativen Arbeitszeitkonten ist nicht erforderlich</a:t>
            </a:r>
          </a:p>
          <a:p>
            <a:pPr marL="0" indent="0" eaLnBrk="1" hangingPunct="1">
              <a:spcBef>
                <a:spcPts val="0"/>
              </a:spcBef>
              <a:buNone/>
              <a:defRPr/>
            </a:pPr>
            <a:endParaRPr lang="de-DE" sz="1700" dirty="0" smtClean="0"/>
          </a:p>
          <a:p>
            <a:pPr marL="287338" indent="-287338">
              <a:spcBef>
                <a:spcPts val="0"/>
              </a:spcBef>
              <a:defRPr/>
            </a:pPr>
            <a:r>
              <a:rPr lang="de-DE" sz="1700" dirty="0"/>
              <a:t>Bei den Beschäftigungen muss es sich um versicherungspflichtige Beschäftigungen handeln. Gilt nicht für geringfügige Beschäftigungen, Rentner, Werkstudenten und beherrschende Gesellschafter-GF.</a:t>
            </a:r>
          </a:p>
          <a:p>
            <a:pPr marL="0" indent="0" eaLnBrk="1" hangingPunct="1">
              <a:spcBef>
                <a:spcPts val="0"/>
              </a:spcBef>
              <a:buNone/>
              <a:defRPr/>
            </a:pPr>
            <a:endParaRPr lang="de-DE" sz="1700" dirty="0" smtClean="0"/>
          </a:p>
          <a:p>
            <a:pPr marL="287338" indent="-287338" eaLnBrk="1" hangingPunct="1">
              <a:spcBef>
                <a:spcPts val="0"/>
              </a:spcBef>
              <a:defRPr/>
            </a:pPr>
            <a:r>
              <a:rPr lang="de-DE" sz="1700" dirty="0" smtClean="0"/>
              <a:t>Stellungnahme des Betriebsrates erforderlich</a:t>
            </a:r>
          </a:p>
          <a:p>
            <a:pPr marL="0" indent="0" eaLnBrk="1" hangingPunct="1">
              <a:spcBef>
                <a:spcPts val="0"/>
              </a:spcBef>
              <a:buNone/>
              <a:defRPr/>
            </a:pPr>
            <a:r>
              <a:rPr lang="de-DE" sz="1700" dirty="0" smtClean="0"/>
              <a:t> </a:t>
            </a:r>
          </a:p>
          <a:p>
            <a:pPr marL="287338" indent="-287338">
              <a:spcBef>
                <a:spcPts val="0"/>
              </a:spcBef>
              <a:defRPr/>
            </a:pPr>
            <a:r>
              <a:rPr lang="de-DE" sz="1700" dirty="0"/>
              <a:t>Einverständniserklärung aller betroffenen AN, wenn kein Betriebsrat vorhanden</a:t>
            </a:r>
            <a:r>
              <a:rPr lang="de-DE" sz="1700" dirty="0" smtClean="0"/>
              <a:t>.</a:t>
            </a:r>
            <a:endParaRPr lang="de-DE" sz="1700" dirty="0"/>
          </a:p>
        </p:txBody>
      </p:sp>
      <p:sp>
        <p:nvSpPr>
          <p:cNvPr id="15" name="Foliennummernplatzhalter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F6381-DD68-4803-8F56-CA318E1DEF63}" type="slidenum">
              <a:rPr kumimoji="0" lang="de-DE" sz="1200" b="0" i="0" u="none" strike="noStrike" kern="1200" cap="none" spc="0" normalizeH="0" baseline="0" noProof="0" smtClean="0">
                <a:ln>
                  <a:noFill/>
                </a:ln>
                <a:solidFill>
                  <a:prstClr val="black">
                    <a:lumMod val="50000"/>
                    <a:lumOff val="50000"/>
                  </a:prstClr>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lumMod val="50000"/>
                  <a:lumOff val="50000"/>
                </a:prstClr>
              </a:solidFill>
              <a:effectLst/>
              <a:uLnTx/>
              <a:uFillTx/>
              <a:latin typeface="Calibri" pitchFamily="34" charset="0"/>
              <a:ea typeface="+mn-ea"/>
              <a:cs typeface="Calibri" pitchFamily="34" charset="0"/>
            </a:endParaRPr>
          </a:p>
        </p:txBody>
      </p:sp>
      <p:sp>
        <p:nvSpPr>
          <p:cNvPr id="2" name="Titel 1"/>
          <p:cNvSpPr>
            <a:spLocks noGrp="1"/>
          </p:cNvSpPr>
          <p:nvPr>
            <p:ph type="title"/>
          </p:nvPr>
        </p:nvSpPr>
        <p:spPr>
          <a:xfrm>
            <a:off x="323528" y="476671"/>
            <a:ext cx="8056473" cy="432048"/>
          </a:xfrm>
        </p:spPr>
        <p:txBody>
          <a:bodyPr>
            <a:normAutofit fontScale="90000"/>
          </a:bodyPr>
          <a:lstStyle/>
          <a:p>
            <a:r>
              <a:rPr lang="de-DE" dirty="0" smtClean="0"/>
              <a:t>Voraussetzungen Kurzarbeit</a:t>
            </a:r>
            <a:endParaRPr lang="de-DE" dirty="0"/>
          </a:p>
        </p:txBody>
      </p:sp>
    </p:spTree>
    <p:extLst>
      <p:ext uri="{BB962C8B-B14F-4D97-AF65-F5344CB8AC3E}">
        <p14:creationId xmlns:p14="http://schemas.microsoft.com/office/powerpoint/2010/main" val="28795867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lstStyle/>
          <a:p>
            <a:pPr marL="0" indent="0">
              <a:buNone/>
            </a:pPr>
            <a:endParaRPr lang="de-DE" dirty="0" smtClean="0"/>
          </a:p>
          <a:p>
            <a:r>
              <a:rPr lang="de-DE" dirty="0" smtClean="0"/>
              <a:t>Rufschädigung 		</a:t>
            </a:r>
            <a:r>
              <a:rPr lang="de-DE" b="1" i="1" dirty="0" smtClean="0"/>
              <a:t>auch in Zeiten der Corona-Krise?</a:t>
            </a:r>
          </a:p>
          <a:p>
            <a:endParaRPr lang="de-DE" dirty="0" smtClean="0"/>
          </a:p>
          <a:p>
            <a:r>
              <a:rPr lang="de-DE" dirty="0" smtClean="0"/>
              <a:t>Verunsicherung von Kunden, Arbeitnehmern</a:t>
            </a:r>
          </a:p>
          <a:p>
            <a:endParaRPr lang="de-DE" dirty="0" smtClean="0"/>
          </a:p>
          <a:p>
            <a:r>
              <a:rPr lang="de-DE" dirty="0" smtClean="0"/>
              <a:t>zeitweiser Zusammenbruch des Finanzierungssystems</a:t>
            </a:r>
          </a:p>
          <a:p>
            <a:endParaRPr lang="de-DE" dirty="0" smtClean="0"/>
          </a:p>
          <a:p>
            <a:r>
              <a:rPr lang="de-DE" dirty="0" smtClean="0"/>
              <a:t>Möglichkeit für Investoren einzusteigen</a:t>
            </a:r>
          </a:p>
          <a:p>
            <a:endParaRPr lang="de-DE" dirty="0" smtClean="0"/>
          </a:p>
          <a:p>
            <a:pPr marL="0" indent="0">
              <a:buNone/>
            </a:pPr>
            <a:endParaRPr lang="de-DE" dirty="0" smtClean="0"/>
          </a:p>
        </p:txBody>
      </p:sp>
      <p:sp>
        <p:nvSpPr>
          <p:cNvPr id="2" name="Titel 1"/>
          <p:cNvSpPr>
            <a:spLocks noGrp="1"/>
          </p:cNvSpPr>
          <p:nvPr>
            <p:ph type="title"/>
          </p:nvPr>
        </p:nvSpPr>
        <p:spPr/>
        <p:txBody>
          <a:bodyPr/>
          <a:lstStyle/>
          <a:p>
            <a:r>
              <a:rPr lang="de-DE" dirty="0" smtClean="0"/>
              <a:t>d. Nachteile des Insolvenzverfahrens</a:t>
            </a:r>
            <a:endParaRPr lang="de-DE" dirty="0"/>
          </a:p>
        </p:txBody>
      </p:sp>
      <p:sp>
        <p:nvSpPr>
          <p:cNvPr id="4" name="Datumsplatzhalter 3"/>
          <p:cNvSpPr>
            <a:spLocks noGrp="1"/>
          </p:cNvSpPr>
          <p:nvPr>
            <p:ph type="dt" sz="half" idx="2"/>
          </p:nvPr>
        </p:nvSpPr>
        <p:spPr>
          <a:xfrm>
            <a:off x="457200" y="6356350"/>
            <a:ext cx="1162472" cy="365125"/>
          </a:xfrm>
        </p:spPr>
        <p:txBody>
          <a:bodyPr/>
          <a:lstStyle/>
          <a:p>
            <a:fld id="{B002F659-3389-44B2-8093-823CFC4DD213}" type="datetime1">
              <a:rPr lang="de-DE" smtClean="0"/>
              <a:t>09.04.2020</a:t>
            </a:fld>
            <a:endParaRPr lang="de-DE" dirty="0"/>
          </a:p>
        </p:txBody>
      </p:sp>
      <p:sp>
        <p:nvSpPr>
          <p:cNvPr id="6" name="Foliennummernplatzhalter 5"/>
          <p:cNvSpPr>
            <a:spLocks noGrp="1"/>
          </p:cNvSpPr>
          <p:nvPr>
            <p:ph type="sldNum" sz="quarter" idx="4"/>
          </p:nvPr>
        </p:nvSpPr>
        <p:spPr>
          <a:xfrm>
            <a:off x="8172400" y="6356350"/>
            <a:ext cx="514400" cy="365125"/>
          </a:xfrm>
        </p:spPr>
        <p:txBody>
          <a:bodyPr/>
          <a:lstStyle/>
          <a:p>
            <a:fld id="{7FDD33BD-D6F1-F240-8882-9109DB55284B}" type="slidenum">
              <a:rPr lang="de-DE" smtClean="0"/>
              <a:t>60</a:t>
            </a:fld>
            <a:endParaRPr lang="de-DE"/>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smtClean="0"/>
              <a:t>Hendrik Gittermann</a:t>
            </a:r>
            <a:endParaRPr lang="de-DE" dirty="0"/>
          </a:p>
        </p:txBody>
      </p:sp>
    </p:spTree>
    <p:extLst>
      <p:ext uri="{BB962C8B-B14F-4D97-AF65-F5344CB8AC3E}">
        <p14:creationId xmlns:p14="http://schemas.microsoft.com/office/powerpoint/2010/main" val="216771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701800"/>
            <a:ext cx="8267700" cy="4391025"/>
          </a:xfrm>
        </p:spPr>
        <p:txBody>
          <a:bodyPr/>
          <a:lstStyle/>
          <a:p>
            <a:pPr marL="0" indent="0">
              <a:buNone/>
            </a:pPr>
            <a:endParaRPr lang="de-DE" dirty="0" smtClean="0"/>
          </a:p>
          <a:p>
            <a:r>
              <a:rPr lang="de-DE" dirty="0" smtClean="0"/>
              <a:t>Insolvenzgeld</a:t>
            </a:r>
          </a:p>
          <a:p>
            <a:r>
              <a:rPr lang="de-DE" dirty="0" smtClean="0"/>
              <a:t>Wahlmöglichkeiten bei Dauerschuldverhältnissen</a:t>
            </a:r>
          </a:p>
          <a:p>
            <a:r>
              <a:rPr lang="de-DE" dirty="0" smtClean="0"/>
              <a:t>Vermeidung von Haftungsrisiken</a:t>
            </a:r>
          </a:p>
          <a:p>
            <a:pPr lvl="1"/>
            <a:r>
              <a:rPr lang="de-DE" sz="1800" dirty="0"/>
              <a:t>z</a:t>
            </a:r>
            <a:r>
              <a:rPr lang="de-DE" sz="1800" dirty="0" smtClean="0"/>
              <a:t>ur Haftung des Steuerberaters: </a:t>
            </a:r>
          </a:p>
          <a:p>
            <a:pPr marL="361950" lvl="1" indent="0">
              <a:buNone/>
            </a:pPr>
            <a:r>
              <a:rPr lang="de-DE" sz="1800" dirty="0"/>
              <a:t>	</a:t>
            </a:r>
            <a:r>
              <a:rPr lang="de-DE" sz="1800" dirty="0" smtClean="0"/>
              <a:t>	grundsätzlich: </a:t>
            </a:r>
            <a:r>
              <a:rPr lang="de-DE" sz="1800" b="1" dirty="0" smtClean="0"/>
              <a:t>BGH, Urt. v. 26.01.2017 – IX ZR 285/14</a:t>
            </a:r>
          </a:p>
          <a:p>
            <a:pPr marL="361950" lvl="1" indent="0">
              <a:buNone/>
            </a:pPr>
            <a:r>
              <a:rPr lang="de-DE" sz="1800" dirty="0"/>
              <a:t>	</a:t>
            </a:r>
            <a:r>
              <a:rPr lang="de-DE" sz="1800" dirty="0" smtClean="0"/>
              <a:t>	erfreulich: </a:t>
            </a:r>
            <a:r>
              <a:rPr lang="de-DE" sz="1800" b="1" dirty="0" smtClean="0"/>
              <a:t>OLG Schleswig, Urt. v. 29.11.2019 – 17 U 80/19</a:t>
            </a:r>
          </a:p>
          <a:p>
            <a:r>
              <a:rPr lang="de-DE" dirty="0" smtClean="0"/>
              <a:t>ggf. Schonung der Liquidität (z.B. Umsatzsteuer)</a:t>
            </a:r>
          </a:p>
          <a:p>
            <a:r>
              <a:rPr lang="de-DE" dirty="0" err="1" smtClean="0"/>
              <a:t>Fresh</a:t>
            </a:r>
            <a:r>
              <a:rPr lang="de-DE" dirty="0" smtClean="0"/>
              <a:t>-Start durch Insolvenzplan oder übertragende</a:t>
            </a:r>
          </a:p>
          <a:p>
            <a:pPr marL="0" indent="0">
              <a:buNone/>
            </a:pPr>
            <a:r>
              <a:rPr lang="de-DE" dirty="0"/>
              <a:t>	</a:t>
            </a:r>
            <a:r>
              <a:rPr lang="de-DE" dirty="0" smtClean="0"/>
              <a:t>Sanierung</a:t>
            </a:r>
          </a:p>
          <a:p>
            <a:endParaRPr lang="de-DE" dirty="0" smtClean="0"/>
          </a:p>
          <a:p>
            <a:pPr marL="0" indent="0">
              <a:buNone/>
            </a:pPr>
            <a:endParaRPr lang="de-DE" dirty="0" smtClean="0"/>
          </a:p>
        </p:txBody>
      </p:sp>
      <p:sp>
        <p:nvSpPr>
          <p:cNvPr id="2" name="Titel 1"/>
          <p:cNvSpPr>
            <a:spLocks noGrp="1"/>
          </p:cNvSpPr>
          <p:nvPr>
            <p:ph type="title"/>
          </p:nvPr>
        </p:nvSpPr>
        <p:spPr/>
        <p:txBody>
          <a:bodyPr/>
          <a:lstStyle/>
          <a:p>
            <a:r>
              <a:rPr lang="de-DE" dirty="0" smtClean="0"/>
              <a:t>e. Vorteile eines Insolvenzverfahrens</a:t>
            </a:r>
            <a:endParaRPr lang="de-DE" dirty="0"/>
          </a:p>
        </p:txBody>
      </p:sp>
      <p:sp>
        <p:nvSpPr>
          <p:cNvPr id="4" name="Datumsplatzhalter 3"/>
          <p:cNvSpPr>
            <a:spLocks noGrp="1"/>
          </p:cNvSpPr>
          <p:nvPr>
            <p:ph type="dt" sz="half" idx="2"/>
          </p:nvPr>
        </p:nvSpPr>
        <p:spPr>
          <a:xfrm>
            <a:off x="457200" y="6356350"/>
            <a:ext cx="1162472" cy="365125"/>
          </a:xfrm>
        </p:spPr>
        <p:txBody>
          <a:bodyPr/>
          <a:lstStyle/>
          <a:p>
            <a:fld id="{B002F659-3389-44B2-8093-823CFC4DD213}" type="datetime1">
              <a:rPr lang="de-DE" smtClean="0"/>
              <a:t>09.04.2020</a:t>
            </a:fld>
            <a:endParaRPr lang="de-DE" dirty="0"/>
          </a:p>
        </p:txBody>
      </p:sp>
      <p:sp>
        <p:nvSpPr>
          <p:cNvPr id="6" name="Foliennummernplatzhalter 5"/>
          <p:cNvSpPr>
            <a:spLocks noGrp="1"/>
          </p:cNvSpPr>
          <p:nvPr>
            <p:ph type="sldNum" sz="quarter" idx="4"/>
          </p:nvPr>
        </p:nvSpPr>
        <p:spPr>
          <a:xfrm>
            <a:off x="8172400" y="6356350"/>
            <a:ext cx="514400" cy="365125"/>
          </a:xfrm>
        </p:spPr>
        <p:txBody>
          <a:bodyPr/>
          <a:lstStyle/>
          <a:p>
            <a:fld id="{7FDD33BD-D6F1-F240-8882-9109DB55284B}" type="slidenum">
              <a:rPr lang="de-DE" smtClean="0"/>
              <a:t>61</a:t>
            </a:fld>
            <a:endParaRPr lang="de-DE"/>
          </a:p>
        </p:txBody>
      </p:sp>
      <p:sp>
        <p:nvSpPr>
          <p:cNvPr id="7"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smtClean="0"/>
              <a:t>Hendrik Gittermann</a:t>
            </a:r>
            <a:endParaRPr lang="de-DE" dirty="0"/>
          </a:p>
        </p:txBody>
      </p:sp>
    </p:spTree>
    <p:extLst>
      <p:ext uri="{BB962C8B-B14F-4D97-AF65-F5344CB8AC3E}">
        <p14:creationId xmlns:p14="http://schemas.microsoft.com/office/powerpoint/2010/main" val="413838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 Sicherung des Beraterhonorars</a:t>
            </a:r>
            <a:endParaRPr lang="de-DE" dirty="0"/>
          </a:p>
        </p:txBody>
      </p:sp>
      <p:sp>
        <p:nvSpPr>
          <p:cNvPr id="3" name="Inhaltsplatzhalter 2"/>
          <p:cNvSpPr>
            <a:spLocks noGrp="1"/>
          </p:cNvSpPr>
          <p:nvPr>
            <p:ph idx="1"/>
          </p:nvPr>
        </p:nvSpPr>
        <p:spPr>
          <a:xfrm>
            <a:off x="457200" y="1700808"/>
            <a:ext cx="8229600" cy="4176117"/>
          </a:xfrm>
        </p:spPr>
        <p:txBody>
          <a:bodyPr>
            <a:normAutofit/>
          </a:bodyPr>
          <a:lstStyle/>
          <a:p>
            <a:pPr marL="0" indent="0">
              <a:buNone/>
            </a:pPr>
            <a:endParaRPr lang="de-DE" dirty="0" smtClean="0"/>
          </a:p>
          <a:p>
            <a:pPr marL="0" indent="0">
              <a:buNone/>
            </a:pPr>
            <a:r>
              <a:rPr lang="de-DE" dirty="0" smtClean="0"/>
              <a:t>Wie schütze ich als Berater mein Honorar vor Anfechtungen des Insolvenzverwalters?</a:t>
            </a:r>
          </a:p>
          <a:p>
            <a:pPr marL="0" indent="0">
              <a:buNone/>
            </a:pPr>
            <a:endParaRPr lang="de-DE" dirty="0" smtClean="0"/>
          </a:p>
          <a:p>
            <a:r>
              <a:rPr lang="de-DE" dirty="0" smtClean="0"/>
              <a:t>Insolvenzanfechtung §§ 129 ff InsO</a:t>
            </a:r>
          </a:p>
          <a:p>
            <a:pPr marL="0" indent="0">
              <a:buNone/>
            </a:pPr>
            <a:endParaRPr lang="de-DE" dirty="0" smtClean="0"/>
          </a:p>
          <a:p>
            <a:r>
              <a:rPr lang="de-DE" dirty="0" smtClean="0"/>
              <a:t>Die Rettung: § 142 InsO - Bargeschäft</a:t>
            </a:r>
          </a:p>
          <a:p>
            <a:pPr marL="0" indent="0">
              <a:buNone/>
            </a:pPr>
            <a:r>
              <a:rPr lang="de-DE" dirty="0" smtClean="0"/>
              <a:t>		Folge: Anfechtung nur noch nach § 133 InsO – 				Vorsätzliche Benachteiligung</a:t>
            </a:r>
          </a:p>
          <a:p>
            <a:pPr marL="0" indent="0">
              <a:buNone/>
            </a:pPr>
            <a:r>
              <a:rPr lang="de-DE" sz="1600" dirty="0"/>
              <a:t>	</a:t>
            </a:r>
            <a:endParaRPr lang="de-DE" sz="1600" dirty="0" smtClean="0"/>
          </a:p>
          <a:p>
            <a:pPr marL="0" indent="0">
              <a:buNone/>
            </a:pPr>
            <a:endParaRPr lang="de-DE" dirty="0"/>
          </a:p>
        </p:txBody>
      </p:sp>
      <p:sp>
        <p:nvSpPr>
          <p:cNvPr id="4" name="Datumsplatzhalter 3"/>
          <p:cNvSpPr>
            <a:spLocks noGrp="1"/>
          </p:cNvSpPr>
          <p:nvPr>
            <p:ph type="dt" sz="half" idx="2"/>
          </p:nvPr>
        </p:nvSpPr>
        <p:spPr/>
        <p:txBody>
          <a:bodyPr/>
          <a:lstStyle/>
          <a:p>
            <a:fld id="{EDE01028-9438-4F38-9692-E7742216A33B}" type="datetime1">
              <a:rPr lang="de-DE" smtClean="0"/>
              <a:t>09.04.2020</a:t>
            </a:fld>
            <a:endParaRPr lang="de-DE" dirty="0"/>
          </a:p>
        </p:txBody>
      </p:sp>
      <p:sp>
        <p:nvSpPr>
          <p:cNvPr id="5" name="Foliennummernplatzhalter 4"/>
          <p:cNvSpPr>
            <a:spLocks noGrp="1"/>
          </p:cNvSpPr>
          <p:nvPr>
            <p:ph type="sldNum" sz="quarter" idx="4"/>
          </p:nvPr>
        </p:nvSpPr>
        <p:spPr/>
        <p:txBody>
          <a:bodyPr/>
          <a:lstStyle/>
          <a:p>
            <a:fld id="{7FDD33BD-D6F1-F240-8882-9109DB55284B}" type="slidenum">
              <a:rPr lang="de-DE" smtClean="0"/>
              <a:pPr/>
              <a:t>62</a:t>
            </a:fld>
            <a:endParaRPr lang="de-DE" dirty="0"/>
          </a:p>
        </p:txBody>
      </p:sp>
    </p:spTree>
    <p:extLst>
      <p:ext uri="{BB962C8B-B14F-4D97-AF65-F5344CB8AC3E}">
        <p14:creationId xmlns:p14="http://schemas.microsoft.com/office/powerpoint/2010/main" val="10805648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 Sicherung des Beraterhonorars</a:t>
            </a:r>
            <a:endParaRPr lang="de-DE" dirty="0"/>
          </a:p>
        </p:txBody>
      </p:sp>
      <p:sp>
        <p:nvSpPr>
          <p:cNvPr id="3" name="Inhaltsplatzhalter 2"/>
          <p:cNvSpPr>
            <a:spLocks noGrp="1"/>
          </p:cNvSpPr>
          <p:nvPr>
            <p:ph idx="1"/>
          </p:nvPr>
        </p:nvSpPr>
        <p:spPr>
          <a:xfrm>
            <a:off x="457200" y="1700808"/>
            <a:ext cx="8229600" cy="4176117"/>
          </a:xfrm>
        </p:spPr>
        <p:txBody>
          <a:bodyPr>
            <a:normAutofit fontScale="92500" lnSpcReduction="10000"/>
          </a:bodyPr>
          <a:lstStyle/>
          <a:p>
            <a:pPr marL="0" indent="0">
              <a:buNone/>
            </a:pPr>
            <a:r>
              <a:rPr lang="de-DE" b="1" dirty="0" smtClean="0"/>
              <a:t>Grundsätzlich:</a:t>
            </a:r>
          </a:p>
          <a:p>
            <a:pPr marL="0" indent="0">
              <a:buNone/>
            </a:pPr>
            <a:endParaRPr lang="de-DE" dirty="0" smtClean="0"/>
          </a:p>
          <a:p>
            <a:r>
              <a:rPr lang="de-DE" sz="2000" dirty="0" smtClean="0"/>
              <a:t>stets auf Kongruenz achten</a:t>
            </a:r>
          </a:p>
          <a:p>
            <a:r>
              <a:rPr lang="de-DE" sz="2000" dirty="0" smtClean="0"/>
              <a:t>Bargeschäftsprivileg nutzen</a:t>
            </a:r>
          </a:p>
          <a:p>
            <a:r>
              <a:rPr lang="de-DE" sz="2000" dirty="0" smtClean="0"/>
              <a:t>Vorschuss in Höhe von Maximal der für die nächsten 30 Tagen zu erwartenden Vergütung</a:t>
            </a:r>
          </a:p>
          <a:p>
            <a:r>
              <a:rPr lang="de-DE" sz="2000" dirty="0"/>
              <a:t>d</a:t>
            </a:r>
            <a:r>
              <a:rPr lang="de-DE" sz="2000" dirty="0" smtClean="0"/>
              <a:t>anach über Vorschuss abrechnen und vereinnahmen, Überzahlung auskehren und neuen Vorschuss fordern</a:t>
            </a:r>
          </a:p>
          <a:p>
            <a:pPr marL="0" indent="0">
              <a:buNone/>
            </a:pPr>
            <a:endParaRPr lang="de-DE" dirty="0"/>
          </a:p>
          <a:p>
            <a:pPr marL="0" indent="0">
              <a:buNone/>
            </a:pPr>
            <a:r>
              <a:rPr lang="de-DE" b="1" dirty="0" smtClean="0"/>
              <a:t>Aber:  </a:t>
            </a:r>
            <a:r>
              <a:rPr lang="de-DE" dirty="0" smtClean="0"/>
              <a:t>§ 2 Abs. 1 Nr. 4 </a:t>
            </a:r>
            <a:r>
              <a:rPr lang="de-DE" dirty="0" err="1" smtClean="0"/>
              <a:t>COVInsAG</a:t>
            </a:r>
            <a:endParaRPr lang="de-DE" dirty="0"/>
          </a:p>
          <a:p>
            <a:pPr marL="0" indent="0">
              <a:buNone/>
            </a:pPr>
            <a:endParaRPr lang="de-DE" sz="2000" dirty="0" smtClean="0"/>
          </a:p>
          <a:p>
            <a:pPr marL="0" indent="0">
              <a:buNone/>
            </a:pPr>
            <a:r>
              <a:rPr lang="de-DE" sz="2000" dirty="0" smtClean="0"/>
              <a:t>Beschränkung der Insolvenzanfechtung</a:t>
            </a:r>
          </a:p>
        </p:txBody>
      </p:sp>
      <p:sp>
        <p:nvSpPr>
          <p:cNvPr id="4" name="Datumsplatzhalter 3"/>
          <p:cNvSpPr>
            <a:spLocks noGrp="1"/>
          </p:cNvSpPr>
          <p:nvPr>
            <p:ph type="dt" sz="half" idx="2"/>
          </p:nvPr>
        </p:nvSpPr>
        <p:spPr/>
        <p:txBody>
          <a:bodyPr/>
          <a:lstStyle/>
          <a:p>
            <a:fld id="{EDE01028-9438-4F38-9692-E7742216A33B}" type="datetime1">
              <a:rPr lang="de-DE" smtClean="0"/>
              <a:t>09.04.2020</a:t>
            </a:fld>
            <a:endParaRPr lang="de-DE" dirty="0"/>
          </a:p>
        </p:txBody>
      </p:sp>
      <p:sp>
        <p:nvSpPr>
          <p:cNvPr id="5" name="Foliennummernplatzhalter 4"/>
          <p:cNvSpPr>
            <a:spLocks noGrp="1"/>
          </p:cNvSpPr>
          <p:nvPr>
            <p:ph type="sldNum" sz="quarter" idx="4"/>
          </p:nvPr>
        </p:nvSpPr>
        <p:spPr/>
        <p:txBody>
          <a:bodyPr/>
          <a:lstStyle/>
          <a:p>
            <a:fld id="{7FDD33BD-D6F1-F240-8882-9109DB55284B}" type="slidenum">
              <a:rPr lang="de-DE" smtClean="0"/>
              <a:pPr/>
              <a:t>63</a:t>
            </a:fld>
            <a:endParaRPr lang="de-DE" dirty="0"/>
          </a:p>
        </p:txBody>
      </p:sp>
    </p:spTree>
    <p:extLst>
      <p:ext uri="{BB962C8B-B14F-4D97-AF65-F5344CB8AC3E}">
        <p14:creationId xmlns:p14="http://schemas.microsoft.com/office/powerpoint/2010/main" val="6869781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Rechteck 2"/>
          <p:cNvSpPr/>
          <p:nvPr/>
        </p:nvSpPr>
        <p:spPr>
          <a:xfrm>
            <a:off x="457200" y="1700808"/>
            <a:ext cx="576000" cy="57606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1</a:t>
            </a:r>
            <a:endParaRPr lang="de-DE" dirty="0">
              <a:solidFill>
                <a:srgbClr val="8AAEC1"/>
              </a:solidFill>
              <a:latin typeface="Helvetica"/>
              <a:cs typeface="Helvetica"/>
            </a:endParaRPr>
          </a:p>
        </p:txBody>
      </p:sp>
      <p:sp>
        <p:nvSpPr>
          <p:cNvPr id="4" name="Rechteck 3"/>
          <p:cNvSpPr/>
          <p:nvPr/>
        </p:nvSpPr>
        <p:spPr>
          <a:xfrm>
            <a:off x="457200" y="2419896"/>
            <a:ext cx="576000" cy="576064"/>
          </a:xfrm>
          <a:prstGeom prst="rect">
            <a:avLst/>
          </a:prstGeom>
          <a:solidFill>
            <a:srgbClr val="DDF1FF"/>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2</a:t>
            </a:r>
            <a:endParaRPr lang="de-DE" dirty="0">
              <a:solidFill>
                <a:srgbClr val="8AAEC1"/>
              </a:solidFill>
              <a:latin typeface="Helvetica"/>
              <a:cs typeface="Helvetica"/>
            </a:endParaRPr>
          </a:p>
        </p:txBody>
      </p:sp>
      <p:sp>
        <p:nvSpPr>
          <p:cNvPr id="5" name="Rechteck 4"/>
          <p:cNvSpPr/>
          <p:nvPr/>
        </p:nvSpPr>
        <p:spPr>
          <a:xfrm>
            <a:off x="457200" y="3139976"/>
            <a:ext cx="576000" cy="57606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3</a:t>
            </a:r>
            <a:endParaRPr lang="de-DE" dirty="0">
              <a:solidFill>
                <a:srgbClr val="8AAEC1"/>
              </a:solidFill>
              <a:latin typeface="Helvetica"/>
              <a:cs typeface="Helvetica"/>
            </a:endParaRPr>
          </a:p>
        </p:txBody>
      </p:sp>
      <p:sp>
        <p:nvSpPr>
          <p:cNvPr id="6" name="Rechteck 5"/>
          <p:cNvSpPr/>
          <p:nvPr/>
        </p:nvSpPr>
        <p:spPr>
          <a:xfrm>
            <a:off x="467544" y="3860056"/>
            <a:ext cx="576000" cy="576064"/>
          </a:xfrm>
          <a:prstGeom prst="rect">
            <a:avLst/>
          </a:prstGeom>
          <a:solidFill>
            <a:srgbClr val="DDF1FF"/>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4</a:t>
            </a:r>
            <a:endParaRPr lang="de-DE" dirty="0">
              <a:solidFill>
                <a:srgbClr val="8AAEC1"/>
              </a:solidFill>
              <a:latin typeface="Helvetica"/>
              <a:cs typeface="Helvetica"/>
            </a:endParaRPr>
          </a:p>
        </p:txBody>
      </p:sp>
      <p:sp>
        <p:nvSpPr>
          <p:cNvPr id="7" name="Rechteck 6"/>
          <p:cNvSpPr/>
          <p:nvPr/>
        </p:nvSpPr>
        <p:spPr>
          <a:xfrm>
            <a:off x="467544" y="4580136"/>
            <a:ext cx="576000" cy="57606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rgbClr val="8AAEC1"/>
                </a:solidFill>
                <a:latin typeface="Helvetica"/>
                <a:cs typeface="Helvetica"/>
              </a:rPr>
              <a:t>5</a:t>
            </a:r>
            <a:endParaRPr lang="de-DE" dirty="0">
              <a:solidFill>
                <a:srgbClr val="8AAEC1"/>
              </a:solidFill>
              <a:latin typeface="Helvetica"/>
              <a:cs typeface="Helvetica"/>
            </a:endParaRPr>
          </a:p>
        </p:txBody>
      </p:sp>
      <p:sp>
        <p:nvSpPr>
          <p:cNvPr id="8" name="Rechteck 7"/>
          <p:cNvSpPr/>
          <p:nvPr/>
        </p:nvSpPr>
        <p:spPr>
          <a:xfrm>
            <a:off x="1185600" y="1700808"/>
            <a:ext cx="7539300" cy="57606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rgbClr val="8AAEC1"/>
                </a:solidFill>
                <a:latin typeface="Helvetica"/>
                <a:cs typeface="Helvetica"/>
              </a:rPr>
              <a:t>Einleitung</a:t>
            </a:r>
          </a:p>
        </p:txBody>
      </p:sp>
      <p:sp>
        <p:nvSpPr>
          <p:cNvPr id="9" name="Rechteck 8"/>
          <p:cNvSpPr/>
          <p:nvPr/>
        </p:nvSpPr>
        <p:spPr>
          <a:xfrm>
            <a:off x="467608" y="5318616"/>
            <a:ext cx="576000" cy="576064"/>
          </a:xfrm>
          <a:prstGeom prst="rect">
            <a:avLst/>
          </a:prstGeom>
          <a:solidFill>
            <a:srgbClr val="8AAEC1"/>
          </a:solidFill>
          <a:ln>
            <a:solidFill>
              <a:srgbClr val="8AAEC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smtClean="0">
                <a:latin typeface="Helvetica"/>
                <a:cs typeface="Helvetica"/>
              </a:rPr>
              <a:t>6</a:t>
            </a:r>
            <a:endParaRPr lang="de-DE" b="1" dirty="0">
              <a:latin typeface="Helvetica"/>
              <a:cs typeface="Helvetica"/>
            </a:endParaRPr>
          </a:p>
        </p:txBody>
      </p:sp>
      <p:sp>
        <p:nvSpPr>
          <p:cNvPr id="10" name="Rechteck 9"/>
          <p:cNvSpPr/>
          <p:nvPr/>
        </p:nvSpPr>
        <p:spPr>
          <a:xfrm>
            <a:off x="1185600" y="2419896"/>
            <a:ext cx="7539300" cy="576064"/>
          </a:xfrm>
          <a:prstGeom prst="rect">
            <a:avLst/>
          </a:prstGeom>
          <a:solidFill>
            <a:srgbClr val="DDF1FF"/>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chemeClr val="accent1"/>
                </a:solidFill>
                <a:latin typeface="Helvetica"/>
                <a:cs typeface="Helvetica"/>
              </a:rPr>
              <a:t>Staatliche </a:t>
            </a:r>
            <a:r>
              <a:rPr lang="de-DE" dirty="0" smtClean="0">
                <a:solidFill>
                  <a:schemeClr val="accent1"/>
                </a:solidFill>
                <a:latin typeface="Helvetica"/>
                <a:cs typeface="Helvetica"/>
              </a:rPr>
              <a:t>Fördermaßnahmen</a:t>
            </a:r>
            <a:endParaRPr lang="de-DE" dirty="0">
              <a:solidFill>
                <a:schemeClr val="accent1"/>
              </a:solidFill>
              <a:latin typeface="Helvetica"/>
              <a:cs typeface="Helvetica"/>
            </a:endParaRPr>
          </a:p>
        </p:txBody>
      </p:sp>
      <p:sp>
        <p:nvSpPr>
          <p:cNvPr id="11" name="Rechteck 10"/>
          <p:cNvSpPr/>
          <p:nvPr/>
        </p:nvSpPr>
        <p:spPr>
          <a:xfrm>
            <a:off x="1185600" y="3144576"/>
            <a:ext cx="7539300" cy="57606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chemeClr val="accent1"/>
                </a:solidFill>
                <a:latin typeface="Helvetica"/>
                <a:cs typeface="Helvetica"/>
              </a:rPr>
              <a:t>Aktuelle gesetzgeberische </a:t>
            </a:r>
            <a:r>
              <a:rPr lang="de-DE" dirty="0" smtClean="0">
                <a:solidFill>
                  <a:schemeClr val="accent1"/>
                </a:solidFill>
                <a:latin typeface="Helvetica"/>
                <a:cs typeface="Helvetica"/>
              </a:rPr>
              <a:t>Änderungen</a:t>
            </a:r>
            <a:endParaRPr lang="de-DE" dirty="0">
              <a:solidFill>
                <a:schemeClr val="accent1"/>
              </a:solidFill>
              <a:latin typeface="Helvetica"/>
              <a:cs typeface="Helvetica"/>
            </a:endParaRPr>
          </a:p>
        </p:txBody>
      </p:sp>
      <p:sp>
        <p:nvSpPr>
          <p:cNvPr id="12" name="Rechteck 11"/>
          <p:cNvSpPr/>
          <p:nvPr/>
        </p:nvSpPr>
        <p:spPr>
          <a:xfrm>
            <a:off x="1185600" y="3869256"/>
            <a:ext cx="7539300" cy="576064"/>
          </a:xfrm>
          <a:prstGeom prst="rect">
            <a:avLst/>
          </a:prstGeom>
          <a:solidFill>
            <a:srgbClr val="DDF1FF"/>
          </a:solidFill>
          <a:ln>
            <a:solidFill>
              <a:srgbClr val="DDF1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rgbClr val="8AAEC1"/>
                </a:solidFill>
                <a:latin typeface="Helvetica"/>
                <a:cs typeface="Helvetica"/>
              </a:rPr>
              <a:t>Insolvenzrechtliche Änderungen (</a:t>
            </a:r>
            <a:r>
              <a:rPr lang="de-DE" dirty="0" err="1">
                <a:solidFill>
                  <a:srgbClr val="8AAEC1"/>
                </a:solidFill>
                <a:latin typeface="Helvetica"/>
                <a:cs typeface="Helvetica"/>
              </a:rPr>
              <a:t>COVInsAG</a:t>
            </a:r>
            <a:r>
              <a:rPr lang="de-DE" dirty="0">
                <a:solidFill>
                  <a:srgbClr val="8AAEC1"/>
                </a:solidFill>
                <a:latin typeface="Helvetica"/>
                <a:cs typeface="Helvetica"/>
              </a:rPr>
              <a:t>)</a:t>
            </a:r>
          </a:p>
        </p:txBody>
      </p:sp>
      <p:sp>
        <p:nvSpPr>
          <p:cNvPr id="13" name="Rechteck 12"/>
          <p:cNvSpPr/>
          <p:nvPr/>
        </p:nvSpPr>
        <p:spPr>
          <a:xfrm>
            <a:off x="1185600" y="4593936"/>
            <a:ext cx="7539300" cy="57606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rgbClr val="8AAEC1"/>
                </a:solidFill>
                <a:latin typeface="Helvetica"/>
                <a:cs typeface="Helvetica"/>
              </a:rPr>
              <a:t>Handlungsempfehlungen für Berater</a:t>
            </a:r>
          </a:p>
        </p:txBody>
      </p:sp>
      <p:sp>
        <p:nvSpPr>
          <p:cNvPr id="14" name="Rechteck 13"/>
          <p:cNvSpPr/>
          <p:nvPr/>
        </p:nvSpPr>
        <p:spPr>
          <a:xfrm>
            <a:off x="1185600" y="5318616"/>
            <a:ext cx="7539300" cy="576064"/>
          </a:xfrm>
          <a:prstGeom prst="rect">
            <a:avLst/>
          </a:prstGeom>
          <a:solidFill>
            <a:srgbClr val="8AAEC1"/>
          </a:solidFill>
          <a:ln>
            <a:solidFill>
              <a:srgbClr val="8AAEC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b="1" dirty="0">
                <a:latin typeface="Helvetica"/>
                <a:cs typeface="Helvetica"/>
              </a:rPr>
              <a:t>Sonstiges/Fragen</a:t>
            </a:r>
          </a:p>
        </p:txBody>
      </p:sp>
      <p:sp>
        <p:nvSpPr>
          <p:cNvPr id="15" name="Datumsplatzhalter 14"/>
          <p:cNvSpPr>
            <a:spLocks noGrp="1"/>
          </p:cNvSpPr>
          <p:nvPr>
            <p:ph type="dt" sz="half" idx="2"/>
          </p:nvPr>
        </p:nvSpPr>
        <p:spPr>
          <a:xfrm>
            <a:off x="457200" y="6356350"/>
            <a:ext cx="1162472" cy="365125"/>
          </a:xfrm>
        </p:spPr>
        <p:txBody>
          <a:bodyPr/>
          <a:lstStyle/>
          <a:p>
            <a:fld id="{F1E79BA7-4199-4B3C-9048-DE461565EED5}" type="datetime1">
              <a:rPr lang="de-DE" smtClean="0"/>
              <a:t>09.04.2020</a:t>
            </a:fld>
            <a:endParaRPr lang="de-DE" dirty="0"/>
          </a:p>
        </p:txBody>
      </p:sp>
      <p:sp>
        <p:nvSpPr>
          <p:cNvPr id="17" name="Foliennummernplatzhalter 16"/>
          <p:cNvSpPr>
            <a:spLocks noGrp="1"/>
          </p:cNvSpPr>
          <p:nvPr>
            <p:ph type="sldNum" sz="quarter" idx="4"/>
          </p:nvPr>
        </p:nvSpPr>
        <p:spPr>
          <a:xfrm>
            <a:off x="8172400" y="6356350"/>
            <a:ext cx="514400" cy="365125"/>
          </a:xfrm>
        </p:spPr>
        <p:txBody>
          <a:bodyPr/>
          <a:lstStyle/>
          <a:p>
            <a:fld id="{7FDD33BD-D6F1-F240-8882-9109DB55284B}" type="slidenum">
              <a:rPr lang="de-DE" smtClean="0"/>
              <a:t>64</a:t>
            </a:fld>
            <a:endParaRPr lang="de-DE"/>
          </a:p>
        </p:txBody>
      </p:sp>
      <p:sp>
        <p:nvSpPr>
          <p:cNvPr id="18" name="Fußzeilenplatzhalter 3"/>
          <p:cNvSpPr txBox="1">
            <a:spLocks/>
          </p:cNvSpPr>
          <p:nvPr/>
        </p:nvSpPr>
        <p:spPr>
          <a:xfrm>
            <a:off x="2892004" y="6358554"/>
            <a:ext cx="3312368" cy="365124"/>
          </a:xfrm>
          <a:prstGeom prst="rect">
            <a:avLst/>
          </a:prstGeom>
        </p:spPr>
        <p:txBody>
          <a:bodyPr vert="horz" lIns="91440" tIns="45720" rIns="91440" bIns="45720" rtlCol="0" anchor="ctr" anchorCtr="0"/>
          <a:lstStyle>
            <a:defPPr>
              <a:defRPr lang="de-DE"/>
            </a:defPPr>
            <a:lvl1pPr marL="0" algn="ctr" defTabSz="457200" rtl="0" eaLnBrk="1" latinLnBrk="0" hangingPunct="1">
              <a:defRPr sz="1200" kern="1200">
                <a:solidFill>
                  <a:srgbClr val="FFFFF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smtClean="0"/>
              <a:t>Hendrik Gittermann</a:t>
            </a:r>
            <a:endParaRPr lang="de-DE" dirty="0"/>
          </a:p>
        </p:txBody>
      </p:sp>
    </p:spTree>
    <p:extLst>
      <p:ext uri="{BB962C8B-B14F-4D97-AF65-F5344CB8AC3E}">
        <p14:creationId xmlns:p14="http://schemas.microsoft.com/office/powerpoint/2010/main" val="261866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Schluss_PPT_Reim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8336"/>
            <a:ext cx="9144000" cy="4114800"/>
          </a:xfrm>
          <a:prstGeom prst="rect">
            <a:avLst/>
          </a:prstGeom>
        </p:spPr>
      </p:pic>
      <p:sp>
        <p:nvSpPr>
          <p:cNvPr id="8" name="Rechteck 7"/>
          <p:cNvSpPr/>
          <p:nvPr/>
        </p:nvSpPr>
        <p:spPr>
          <a:xfrm>
            <a:off x="0" y="4663480"/>
            <a:ext cx="9144000" cy="219452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6" name="Gerade Verbindung 5"/>
          <p:cNvCxnSpPr/>
          <p:nvPr/>
        </p:nvCxnSpPr>
        <p:spPr>
          <a:xfrm>
            <a:off x="0" y="4663480"/>
            <a:ext cx="91440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7" name="Gerade Verbindung 6"/>
          <p:cNvCxnSpPr/>
          <p:nvPr/>
        </p:nvCxnSpPr>
        <p:spPr>
          <a:xfrm>
            <a:off x="0" y="548680"/>
            <a:ext cx="91440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1" name="Rechteck 10"/>
          <p:cNvSpPr/>
          <p:nvPr/>
        </p:nvSpPr>
        <p:spPr>
          <a:xfrm>
            <a:off x="971600" y="5085183"/>
            <a:ext cx="5832648" cy="10077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400" b="1" dirty="0" smtClean="0">
                <a:latin typeface="Helvetica"/>
                <a:cs typeface="Helvetica"/>
              </a:rPr>
              <a:t>Vielen Dank für Ihre Aufmerksamkeit.</a:t>
            </a:r>
          </a:p>
          <a:p>
            <a:r>
              <a:rPr lang="de-DE" dirty="0" smtClean="0">
                <a:latin typeface="Helvetica"/>
                <a:cs typeface="Helvetica"/>
              </a:rPr>
              <a:t>Weitere Informationen finden Sie unter: </a:t>
            </a:r>
            <a:r>
              <a:rPr lang="de-DE" dirty="0">
                <a:hlinkClick r:id="rId4"/>
              </a:rPr>
              <a:t>https://www.reimer-rae.de/corona-update/</a:t>
            </a:r>
            <a:endParaRPr lang="de-DE" dirty="0">
              <a:latin typeface="Helvetica"/>
              <a:cs typeface="Helvetica"/>
            </a:endParaRPr>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0658" y="870686"/>
            <a:ext cx="1395318" cy="1674381"/>
          </a:xfrm>
          <a:prstGeom prst="rect">
            <a:avLst/>
          </a:prstGeom>
          <a:ln w="25400" cap="sq">
            <a:solidFill>
              <a:schemeClr val="accent1"/>
            </a:solidFill>
            <a:miter lim="800000"/>
          </a:ln>
        </p:spPr>
      </p:pic>
      <p:pic>
        <p:nvPicPr>
          <p:cNvPr id="13" name="Grafik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6840" y="876382"/>
            <a:ext cx="1395318" cy="1674381"/>
          </a:xfrm>
          <a:prstGeom prst="rect">
            <a:avLst/>
          </a:prstGeom>
          <a:ln w="25400" cap="sq">
            <a:solidFill>
              <a:schemeClr val="accent1"/>
            </a:solidFill>
            <a:miter lim="800000"/>
          </a:ln>
        </p:spPr>
      </p:pic>
      <p:sp>
        <p:nvSpPr>
          <p:cNvPr id="14" name="Textfeld 13"/>
          <p:cNvSpPr txBox="1"/>
          <p:nvPr/>
        </p:nvSpPr>
        <p:spPr>
          <a:xfrm>
            <a:off x="971600" y="2957126"/>
            <a:ext cx="5074675" cy="1015663"/>
          </a:xfrm>
          <a:prstGeom prst="rect">
            <a:avLst/>
          </a:prstGeom>
          <a:noFill/>
        </p:spPr>
        <p:txBody>
          <a:bodyPr wrap="square" rtlCol="0">
            <a:spAutoFit/>
          </a:bodyPr>
          <a:lstStyle/>
          <a:p>
            <a:r>
              <a:rPr lang="de-DE" sz="1200" dirty="0" smtClean="0">
                <a:latin typeface="Helvetica"/>
                <a:cs typeface="Helvetica"/>
              </a:rPr>
              <a:t>Melden Sie sich mit Nachfragen gerne direkt bei uns:</a:t>
            </a:r>
          </a:p>
          <a:p>
            <a:r>
              <a:rPr lang="de-DE" sz="1200" dirty="0" smtClean="0">
                <a:latin typeface="Helvetica"/>
                <a:cs typeface="Helvetica"/>
              </a:rPr>
              <a:t>Sven </a:t>
            </a:r>
            <a:r>
              <a:rPr lang="de-DE" sz="1200" dirty="0" err="1" smtClean="0">
                <a:latin typeface="Helvetica"/>
                <a:cs typeface="Helvetica"/>
              </a:rPr>
              <a:t>Borcherding</a:t>
            </a:r>
            <a:r>
              <a:rPr lang="de-DE" sz="1200" dirty="0">
                <a:latin typeface="Helvetica"/>
                <a:cs typeface="Helvetica"/>
              </a:rPr>
              <a:t>, </a:t>
            </a:r>
            <a:r>
              <a:rPr lang="de-DE" sz="1200" i="1" dirty="0" smtClean="0">
                <a:latin typeface="Helvetica"/>
                <a:cs typeface="Helvetica"/>
              </a:rPr>
              <a:t>S.Borcherding@maack-company.com</a:t>
            </a:r>
          </a:p>
          <a:p>
            <a:r>
              <a:rPr lang="de-DE" sz="1200" dirty="0" smtClean="0">
                <a:latin typeface="Helvetica"/>
                <a:cs typeface="Helvetica"/>
              </a:rPr>
              <a:t>Dr</a:t>
            </a:r>
            <a:r>
              <a:rPr lang="de-DE" sz="1200" dirty="0">
                <a:latin typeface="Helvetica"/>
                <a:cs typeface="Helvetica"/>
              </a:rPr>
              <a:t>. Arno </a:t>
            </a:r>
            <a:r>
              <a:rPr lang="de-DE" sz="1200" dirty="0" smtClean="0">
                <a:latin typeface="Helvetica"/>
                <a:cs typeface="Helvetica"/>
              </a:rPr>
              <a:t>Doebert, </a:t>
            </a:r>
            <a:r>
              <a:rPr lang="de-DE" sz="1200" i="1" dirty="0" smtClean="0">
                <a:latin typeface="Helvetica"/>
                <a:cs typeface="Helvetica"/>
              </a:rPr>
              <a:t>A.Doebert@reimer-rae.de</a:t>
            </a:r>
            <a:r>
              <a:rPr lang="de-DE" sz="1200" dirty="0" smtClean="0">
                <a:latin typeface="Helvetica"/>
                <a:cs typeface="Helvetica"/>
              </a:rPr>
              <a:t>;</a:t>
            </a:r>
          </a:p>
          <a:p>
            <a:r>
              <a:rPr lang="de-DE" sz="1200" dirty="0" smtClean="0">
                <a:latin typeface="Helvetica"/>
                <a:cs typeface="Helvetica"/>
              </a:rPr>
              <a:t>Dr. </a:t>
            </a:r>
            <a:r>
              <a:rPr lang="de-DE" sz="1200" dirty="0" err="1" smtClean="0">
                <a:latin typeface="Helvetica"/>
                <a:cs typeface="Helvetica"/>
              </a:rPr>
              <a:t>Tjark</a:t>
            </a:r>
            <a:r>
              <a:rPr lang="de-DE" sz="1200" dirty="0" smtClean="0">
                <a:latin typeface="Helvetica"/>
                <a:cs typeface="Helvetica"/>
              </a:rPr>
              <a:t> Thies, </a:t>
            </a:r>
            <a:r>
              <a:rPr lang="de-DE" sz="1200" i="1" dirty="0" smtClean="0">
                <a:latin typeface="Helvetica"/>
                <a:cs typeface="Helvetica"/>
              </a:rPr>
              <a:t>T.Thies@reimer-rae.de</a:t>
            </a:r>
            <a:r>
              <a:rPr lang="de-DE" sz="1200" dirty="0" smtClean="0">
                <a:latin typeface="Helvetica"/>
                <a:cs typeface="Helvetica"/>
              </a:rPr>
              <a:t> und</a:t>
            </a:r>
          </a:p>
          <a:p>
            <a:r>
              <a:rPr lang="de-DE" sz="1200" dirty="0">
                <a:latin typeface="Helvetica"/>
                <a:cs typeface="Helvetica"/>
              </a:rPr>
              <a:t>Hendrik </a:t>
            </a:r>
            <a:r>
              <a:rPr lang="de-DE" sz="1200" dirty="0" smtClean="0">
                <a:latin typeface="Helvetica"/>
                <a:cs typeface="Helvetica"/>
              </a:rPr>
              <a:t>Gittermann, </a:t>
            </a:r>
            <a:r>
              <a:rPr lang="de-DE" sz="1200" i="1" dirty="0" smtClean="0">
                <a:latin typeface="Helvetica"/>
                <a:cs typeface="Helvetica"/>
              </a:rPr>
              <a:t>H.Gittermann@reimer-rae.de</a:t>
            </a:r>
            <a:endParaRPr lang="de-DE" sz="1200" i="1" dirty="0">
              <a:latin typeface="Helvetica"/>
              <a:cs typeface="Helvetica"/>
            </a:endParaRPr>
          </a:p>
        </p:txBody>
      </p:sp>
      <p:pic>
        <p:nvPicPr>
          <p:cNvPr id="15" name="Grafik 14"/>
          <p:cNvPicPr>
            <a:picLocks noChangeAspect="1"/>
          </p:cNvPicPr>
          <p:nvPr/>
        </p:nvPicPr>
        <p:blipFill rotWithShape="1">
          <a:blip r:embed="rId7">
            <a:extLst>
              <a:ext uri="{28A0092B-C50C-407E-A947-70E740481C1C}">
                <a14:useLocalDpi xmlns:a14="http://schemas.microsoft.com/office/drawing/2010/main" val="0"/>
              </a:ext>
            </a:extLst>
          </a:blip>
          <a:srcRect l="8231" t="1829" r="54730" b="-1"/>
          <a:stretch/>
        </p:blipFill>
        <p:spPr>
          <a:xfrm>
            <a:off x="4763830" y="876763"/>
            <a:ext cx="1395156" cy="1674000"/>
          </a:xfrm>
          <a:prstGeom prst="rect">
            <a:avLst/>
          </a:prstGeom>
          <a:ln w="25400">
            <a:solidFill>
              <a:schemeClr val="accent1"/>
            </a:solidFill>
          </a:ln>
        </p:spPr>
      </p:pic>
      <p:pic>
        <p:nvPicPr>
          <p:cNvPr id="12" name="Grafik 11"/>
          <p:cNvPicPr>
            <a:picLocks noChangeAspect="1"/>
          </p:cNvPicPr>
          <p:nvPr/>
        </p:nvPicPr>
        <p:blipFill rotWithShape="1">
          <a:blip r:embed="rId8">
            <a:extLst>
              <a:ext uri="{28A0092B-C50C-407E-A947-70E740481C1C}">
                <a14:useLocalDpi xmlns:a14="http://schemas.microsoft.com/office/drawing/2010/main" val="0"/>
              </a:ext>
            </a:extLst>
          </a:blip>
          <a:srcRect l="21400" t="1165" r="26073" b="35808"/>
          <a:stretch/>
        </p:blipFill>
        <p:spPr>
          <a:xfrm>
            <a:off x="1210013" y="870686"/>
            <a:ext cx="1395155" cy="1674000"/>
          </a:xfrm>
          <a:prstGeom prst="rect">
            <a:avLst/>
          </a:prstGeom>
          <a:ln w="25400">
            <a:solidFill>
              <a:schemeClr val="accent1"/>
            </a:solidFill>
          </a:ln>
        </p:spPr>
      </p:pic>
    </p:spTree>
    <p:extLst>
      <p:ext uri="{BB962C8B-B14F-4D97-AF65-F5344CB8AC3E}">
        <p14:creationId xmlns:p14="http://schemas.microsoft.com/office/powerpoint/2010/main" val="220507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idx="1"/>
          </p:nvPr>
        </p:nvSpPr>
        <p:spPr>
          <a:xfrm>
            <a:off x="323528" y="1087468"/>
            <a:ext cx="7912457" cy="5182034"/>
          </a:xfrm>
        </p:spPr>
        <p:txBody>
          <a:bodyPr>
            <a:normAutofit/>
          </a:bodyPr>
          <a:lstStyle/>
          <a:p>
            <a:pPr marL="287338" indent="-287338">
              <a:spcBef>
                <a:spcPts val="0"/>
              </a:spcBef>
              <a:defRPr/>
            </a:pPr>
            <a:endParaRPr lang="de-DE" sz="1700" dirty="0" smtClean="0"/>
          </a:p>
          <a:p>
            <a:pPr marL="287338" indent="-287338">
              <a:spcBef>
                <a:spcPts val="0"/>
              </a:spcBef>
              <a:defRPr/>
            </a:pPr>
            <a:r>
              <a:rPr lang="de-DE" sz="1700" dirty="0" smtClean="0"/>
              <a:t>67 </a:t>
            </a:r>
            <a:r>
              <a:rPr lang="de-DE" sz="1700" dirty="0"/>
              <a:t>% der Nettoentgeltdifferenz bei AN mit mindestens 1 Kind</a:t>
            </a:r>
          </a:p>
          <a:p>
            <a:pPr marL="287338" indent="-287338">
              <a:spcBef>
                <a:spcPts val="0"/>
              </a:spcBef>
              <a:defRPr/>
            </a:pPr>
            <a:endParaRPr lang="de-DE" sz="1700" dirty="0"/>
          </a:p>
          <a:p>
            <a:pPr marL="287338" indent="-287338">
              <a:spcBef>
                <a:spcPts val="0"/>
              </a:spcBef>
              <a:defRPr/>
            </a:pPr>
            <a:r>
              <a:rPr lang="de-DE" sz="1700" dirty="0"/>
              <a:t>60 % der Nettoentgeltdifferenz bei allen anderen AN</a:t>
            </a:r>
          </a:p>
          <a:p>
            <a:pPr marL="287338" indent="-287338">
              <a:spcBef>
                <a:spcPts val="0"/>
              </a:spcBef>
              <a:defRPr/>
            </a:pPr>
            <a:endParaRPr lang="de-DE" sz="1700" dirty="0"/>
          </a:p>
          <a:p>
            <a:pPr marL="287338" indent="-287338">
              <a:spcBef>
                <a:spcPts val="0"/>
              </a:spcBef>
              <a:defRPr/>
            </a:pPr>
            <a:r>
              <a:rPr lang="de-DE" sz="1700" dirty="0"/>
              <a:t>Nettoentgeltdifferenz richtet sich nach dem Unterschiedsbetrag zwischen den Leistungssätzen der von der Arbeitsagentur veröffentlichten KUG-Tabelle zwischen Soll-Entgelt und Ist-Entgelt</a:t>
            </a:r>
          </a:p>
          <a:p>
            <a:pPr marL="287338" indent="-287338">
              <a:spcBef>
                <a:spcPts val="0"/>
              </a:spcBef>
              <a:defRPr/>
            </a:pPr>
            <a:endParaRPr lang="de-DE" sz="1700" dirty="0"/>
          </a:p>
          <a:p>
            <a:pPr marL="287338" indent="-287338">
              <a:spcBef>
                <a:spcPts val="0"/>
              </a:spcBef>
              <a:defRPr/>
            </a:pPr>
            <a:r>
              <a:rPr lang="de-DE" sz="1700" dirty="0"/>
              <a:t>Soll-Entgelt ist Bruttoarbeitsentgelt ohne </a:t>
            </a:r>
            <a:r>
              <a:rPr lang="de-DE" sz="1700" dirty="0" smtClean="0"/>
              <a:t>Arbeitsausfall</a:t>
            </a:r>
            <a:endParaRPr lang="de-DE" sz="1700" dirty="0"/>
          </a:p>
        </p:txBody>
      </p:sp>
      <p:sp>
        <p:nvSpPr>
          <p:cNvPr id="15" name="Foliennummernplatzhalter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F6381-DD68-4803-8F56-CA318E1DEF63}" type="slidenum">
              <a:rPr kumimoji="0" lang="de-DE" sz="1200" b="0" i="0" u="none" strike="noStrike" kern="1200" cap="none" spc="0" normalizeH="0" baseline="0" noProof="0" smtClean="0">
                <a:ln>
                  <a:noFill/>
                </a:ln>
                <a:solidFill>
                  <a:prstClr val="black">
                    <a:lumMod val="50000"/>
                    <a:lumOff val="50000"/>
                  </a:prstClr>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lumMod val="50000"/>
                  <a:lumOff val="50000"/>
                </a:prstClr>
              </a:solidFill>
              <a:effectLst/>
              <a:uLnTx/>
              <a:uFillTx/>
              <a:latin typeface="Calibri" pitchFamily="34" charset="0"/>
              <a:ea typeface="+mn-ea"/>
              <a:cs typeface="Calibri" pitchFamily="34" charset="0"/>
            </a:endParaRPr>
          </a:p>
        </p:txBody>
      </p:sp>
      <p:sp>
        <p:nvSpPr>
          <p:cNvPr id="2" name="Titel 1"/>
          <p:cNvSpPr>
            <a:spLocks noGrp="1"/>
          </p:cNvSpPr>
          <p:nvPr>
            <p:ph type="title"/>
          </p:nvPr>
        </p:nvSpPr>
        <p:spPr>
          <a:xfrm>
            <a:off x="323528" y="476671"/>
            <a:ext cx="8056473" cy="432048"/>
          </a:xfrm>
        </p:spPr>
        <p:txBody>
          <a:bodyPr>
            <a:normAutofit fontScale="90000"/>
          </a:bodyPr>
          <a:lstStyle/>
          <a:p>
            <a:r>
              <a:rPr lang="de-DE" dirty="0" smtClean="0"/>
              <a:t>Höhe des Kurzarbeitergeldes</a:t>
            </a:r>
            <a:endParaRPr lang="de-DE" dirty="0"/>
          </a:p>
        </p:txBody>
      </p:sp>
    </p:spTree>
    <p:extLst>
      <p:ext uri="{BB962C8B-B14F-4D97-AF65-F5344CB8AC3E}">
        <p14:creationId xmlns:p14="http://schemas.microsoft.com/office/powerpoint/2010/main" val="164100818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idx="1"/>
          </p:nvPr>
        </p:nvSpPr>
        <p:spPr>
          <a:xfrm>
            <a:off x="323528" y="1087468"/>
            <a:ext cx="7912457" cy="5182034"/>
          </a:xfrm>
        </p:spPr>
        <p:txBody>
          <a:bodyPr>
            <a:normAutofit/>
          </a:bodyPr>
          <a:lstStyle/>
          <a:p>
            <a:pPr marL="287338" indent="-287338">
              <a:spcBef>
                <a:spcPts val="0"/>
              </a:spcBef>
              <a:defRPr/>
            </a:pPr>
            <a:endParaRPr lang="de-DE" sz="1700" dirty="0"/>
          </a:p>
          <a:p>
            <a:pPr marL="287338" indent="-287338">
              <a:spcBef>
                <a:spcPts val="0"/>
              </a:spcBef>
              <a:defRPr/>
            </a:pPr>
            <a:r>
              <a:rPr lang="de-DE" sz="1700" dirty="0"/>
              <a:t>Ist-Entgelt ist Bruttoarbeitsentgelt, das tatsächlich erzielt wird</a:t>
            </a:r>
          </a:p>
          <a:p>
            <a:pPr marL="287338" indent="-287338">
              <a:spcBef>
                <a:spcPts val="0"/>
              </a:spcBef>
              <a:defRPr/>
            </a:pPr>
            <a:endParaRPr lang="de-DE" sz="1700" dirty="0"/>
          </a:p>
          <a:p>
            <a:pPr marL="287338" indent="-287338">
              <a:spcBef>
                <a:spcPts val="0"/>
              </a:spcBef>
              <a:defRPr/>
            </a:pPr>
            <a:r>
              <a:rPr lang="de-DE" sz="1700" dirty="0"/>
              <a:t>Einmalig gezahltes Arbeitsentgelt sowie Entgelt für Mehrarbeit bleibt außer Betracht</a:t>
            </a:r>
          </a:p>
          <a:p>
            <a:pPr marL="287338" indent="-287338">
              <a:spcBef>
                <a:spcPts val="0"/>
              </a:spcBef>
              <a:defRPr/>
            </a:pPr>
            <a:endParaRPr lang="de-DE" sz="1700" dirty="0"/>
          </a:p>
          <a:p>
            <a:pPr marL="287338" indent="-287338">
              <a:spcBef>
                <a:spcPts val="0"/>
              </a:spcBef>
              <a:defRPr/>
            </a:pPr>
            <a:r>
              <a:rPr lang="de-DE" sz="1700" dirty="0"/>
              <a:t>Maßgeblich ist das sozialversicherungspflichtige Bruttoarbeitsentgelt bis maximal zur Beitragsbemessungsgrenze</a:t>
            </a:r>
          </a:p>
          <a:p>
            <a:pPr marL="287338" indent="-287338">
              <a:spcBef>
                <a:spcPts val="0"/>
              </a:spcBef>
              <a:defRPr/>
            </a:pPr>
            <a:endParaRPr lang="de-DE" sz="1700" dirty="0"/>
          </a:p>
          <a:p>
            <a:pPr marL="287338" indent="-287338">
              <a:spcBef>
                <a:spcPts val="0"/>
              </a:spcBef>
              <a:defRPr/>
            </a:pPr>
            <a:r>
              <a:rPr lang="de-DE" sz="1700" dirty="0"/>
              <a:t>Anrechnung von Nebeneinkommen aus einer während des Bezugs von Kurzarbeitergeld aufgenommenen Beschäftigung</a:t>
            </a:r>
          </a:p>
          <a:p>
            <a:pPr marL="0" indent="0" eaLnBrk="1" hangingPunct="1">
              <a:buNone/>
              <a:defRPr/>
            </a:pPr>
            <a:endParaRPr lang="de-DE" sz="1700" dirty="0" smtClean="0"/>
          </a:p>
        </p:txBody>
      </p:sp>
      <p:sp>
        <p:nvSpPr>
          <p:cNvPr id="15" name="Foliennummernplatzhalter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F6381-DD68-4803-8F56-CA318E1DEF63}" type="slidenum">
              <a:rPr kumimoji="0" lang="de-DE" sz="1200" b="0" i="0" u="none" strike="noStrike" kern="1200" cap="none" spc="0" normalizeH="0" baseline="0" noProof="0" smtClean="0">
                <a:ln>
                  <a:noFill/>
                </a:ln>
                <a:solidFill>
                  <a:prstClr val="black">
                    <a:lumMod val="50000"/>
                    <a:lumOff val="50000"/>
                  </a:prstClr>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lumMod val="50000"/>
                  <a:lumOff val="50000"/>
                </a:prstClr>
              </a:solidFill>
              <a:effectLst/>
              <a:uLnTx/>
              <a:uFillTx/>
              <a:latin typeface="Calibri" pitchFamily="34" charset="0"/>
              <a:ea typeface="+mn-ea"/>
              <a:cs typeface="Calibri" pitchFamily="34" charset="0"/>
            </a:endParaRPr>
          </a:p>
        </p:txBody>
      </p:sp>
      <p:sp>
        <p:nvSpPr>
          <p:cNvPr id="2" name="Titel 1"/>
          <p:cNvSpPr>
            <a:spLocks noGrp="1"/>
          </p:cNvSpPr>
          <p:nvPr>
            <p:ph type="title"/>
          </p:nvPr>
        </p:nvSpPr>
        <p:spPr>
          <a:xfrm>
            <a:off x="323528" y="476671"/>
            <a:ext cx="8056473" cy="432048"/>
          </a:xfrm>
        </p:spPr>
        <p:txBody>
          <a:bodyPr>
            <a:normAutofit fontScale="90000"/>
          </a:bodyPr>
          <a:lstStyle/>
          <a:p>
            <a:r>
              <a:rPr lang="de-DE" dirty="0" smtClean="0"/>
              <a:t>Höhe des Kurzarbeitergeldes</a:t>
            </a:r>
            <a:endParaRPr lang="de-DE" dirty="0"/>
          </a:p>
        </p:txBody>
      </p:sp>
    </p:spTree>
    <p:extLst>
      <p:ext uri="{BB962C8B-B14F-4D97-AF65-F5344CB8AC3E}">
        <p14:creationId xmlns:p14="http://schemas.microsoft.com/office/powerpoint/2010/main" val="129525403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idx="1"/>
          </p:nvPr>
        </p:nvSpPr>
        <p:spPr>
          <a:xfrm>
            <a:off x="323528" y="1087468"/>
            <a:ext cx="7912457" cy="5182034"/>
          </a:xfrm>
        </p:spPr>
        <p:txBody>
          <a:bodyPr>
            <a:normAutofit/>
          </a:bodyPr>
          <a:lstStyle/>
          <a:p>
            <a:pPr marL="287338" indent="-287338">
              <a:spcBef>
                <a:spcPts val="0"/>
              </a:spcBef>
              <a:defRPr/>
            </a:pPr>
            <a:endParaRPr lang="de-DE" sz="1700" dirty="0" smtClean="0"/>
          </a:p>
          <a:p>
            <a:pPr marL="287338" indent="-287338">
              <a:spcBef>
                <a:spcPts val="0"/>
              </a:spcBef>
              <a:defRPr/>
            </a:pPr>
            <a:r>
              <a:rPr lang="de-DE" sz="1700" dirty="0" smtClean="0"/>
              <a:t>Längstens für 12 Monate</a:t>
            </a:r>
            <a:endParaRPr lang="de-DE" sz="1700" dirty="0"/>
          </a:p>
          <a:p>
            <a:pPr marL="0" indent="0" eaLnBrk="1" hangingPunct="1">
              <a:spcBef>
                <a:spcPts val="0"/>
              </a:spcBef>
              <a:buNone/>
              <a:defRPr/>
            </a:pPr>
            <a:endParaRPr lang="de-DE" sz="1700" dirty="0" smtClean="0"/>
          </a:p>
          <a:p>
            <a:pPr marL="287338" indent="-287338">
              <a:spcBef>
                <a:spcPts val="0"/>
              </a:spcBef>
              <a:defRPr/>
            </a:pPr>
            <a:r>
              <a:rPr lang="de-DE" sz="1700" dirty="0" smtClean="0"/>
              <a:t>In außergewöhnlichen Fällen Verlängerung auf 24 Monate möglich</a:t>
            </a:r>
            <a:endParaRPr lang="de-DE" sz="1700" dirty="0"/>
          </a:p>
        </p:txBody>
      </p:sp>
      <p:sp>
        <p:nvSpPr>
          <p:cNvPr id="15" name="Foliennummernplatzhalter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F6381-DD68-4803-8F56-CA318E1DEF63}" type="slidenum">
              <a:rPr kumimoji="0" lang="de-DE" sz="1200" b="0" i="0" u="none" strike="noStrike" kern="1200" cap="none" spc="0" normalizeH="0" baseline="0" noProof="0" smtClean="0">
                <a:ln>
                  <a:noFill/>
                </a:ln>
                <a:solidFill>
                  <a:prstClr val="black">
                    <a:lumMod val="50000"/>
                    <a:lumOff val="50000"/>
                  </a:prstClr>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lumMod val="50000"/>
                  <a:lumOff val="50000"/>
                </a:prstClr>
              </a:solidFill>
              <a:effectLst/>
              <a:uLnTx/>
              <a:uFillTx/>
              <a:latin typeface="Calibri" pitchFamily="34" charset="0"/>
              <a:ea typeface="+mn-ea"/>
              <a:cs typeface="Calibri" pitchFamily="34" charset="0"/>
            </a:endParaRPr>
          </a:p>
        </p:txBody>
      </p:sp>
      <p:sp>
        <p:nvSpPr>
          <p:cNvPr id="2" name="Titel 1"/>
          <p:cNvSpPr>
            <a:spLocks noGrp="1"/>
          </p:cNvSpPr>
          <p:nvPr>
            <p:ph type="title"/>
          </p:nvPr>
        </p:nvSpPr>
        <p:spPr>
          <a:xfrm>
            <a:off x="323528" y="476671"/>
            <a:ext cx="8056473" cy="432048"/>
          </a:xfrm>
        </p:spPr>
        <p:txBody>
          <a:bodyPr>
            <a:normAutofit fontScale="90000"/>
          </a:bodyPr>
          <a:lstStyle/>
          <a:p>
            <a:r>
              <a:rPr lang="de-DE" dirty="0" smtClean="0"/>
              <a:t>Anspruchsdauer des Kurzarbeitergeldes</a:t>
            </a:r>
            <a:endParaRPr lang="de-DE" dirty="0"/>
          </a:p>
        </p:txBody>
      </p:sp>
    </p:spTree>
    <p:extLst>
      <p:ext uri="{BB962C8B-B14F-4D97-AF65-F5344CB8AC3E}">
        <p14:creationId xmlns:p14="http://schemas.microsoft.com/office/powerpoint/2010/main" val="2076673753"/>
      </p:ext>
    </p:extLst>
  </p:cSld>
  <p:clrMapOvr>
    <a:masterClrMapping/>
  </p:clrMapOvr>
  <p:transition/>
</p:sld>
</file>

<file path=ppt/theme/theme1.xml><?xml version="1.0" encoding="utf-8"?>
<a:theme xmlns:a="http://schemas.openxmlformats.org/drawingml/2006/main" name="1_Reimer Rechtsanwälte">
  <a:themeElements>
    <a:clrScheme name="Benutzerdefiniert 1">
      <a:dk1>
        <a:sysClr val="windowText" lastClr="000000"/>
      </a:dk1>
      <a:lt1>
        <a:sysClr val="window" lastClr="FFFFFF"/>
      </a:lt1>
      <a:dk2>
        <a:srgbClr val="1F497D"/>
      </a:dk2>
      <a:lt2>
        <a:srgbClr val="EEECE1"/>
      </a:lt2>
      <a:accent1>
        <a:srgbClr val="8AAEC1"/>
      </a:accent1>
      <a:accent2>
        <a:srgbClr val="5E9DC9"/>
      </a:accent2>
      <a:accent3>
        <a:srgbClr val="1D313E"/>
      </a:accent3>
      <a:accent4>
        <a:srgbClr val="DDF1FF"/>
      </a:accent4>
      <a:accent5>
        <a:srgbClr val="7E95A4"/>
      </a:accent5>
      <a:accent6>
        <a:srgbClr val="C3101C"/>
      </a:accent6>
      <a:hlink>
        <a:srgbClr val="DDD9C3"/>
      </a:hlink>
      <a:folHlink>
        <a:srgbClr val="DDD9C3"/>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effectLst/>
      </a:spPr>
      <a:bodyPr rtlCol="0" anchor="ctr"/>
      <a:lstStyle>
        <a:defPPr algn="ctr">
          <a:defRPr dirty="0">
            <a:solidFill>
              <a:srgbClr val="000000"/>
            </a:solidFill>
            <a:latin typeface="Helvetica"/>
            <a:cs typeface="Helvetica"/>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latin typeface="Helvetica"/>
            <a:cs typeface="Helvetica"/>
          </a:defRPr>
        </a:defPPr>
      </a:lstStyle>
    </a:txDef>
  </a:objectDefaults>
  <a:extraClrSchemeLst/>
</a:theme>
</file>

<file path=ppt/theme/theme2.xml><?xml version="1.0" encoding="utf-8"?>
<a:theme xmlns:a="http://schemas.openxmlformats.org/drawingml/2006/main" name="2_Reimer Rechtsanwälte">
  <a:themeElements>
    <a:clrScheme name="Reimer Rechtsanwälte neu">
      <a:dk1>
        <a:sysClr val="windowText" lastClr="000000"/>
      </a:dk1>
      <a:lt1>
        <a:sysClr val="window" lastClr="FFFFFF"/>
      </a:lt1>
      <a:dk2>
        <a:srgbClr val="1F497D"/>
      </a:dk2>
      <a:lt2>
        <a:srgbClr val="EEECE1"/>
      </a:lt2>
      <a:accent1>
        <a:srgbClr val="8AAEC1"/>
      </a:accent1>
      <a:accent2>
        <a:srgbClr val="5E9DC9"/>
      </a:accent2>
      <a:accent3>
        <a:srgbClr val="1D313E"/>
      </a:accent3>
      <a:accent4>
        <a:srgbClr val="DDF1FF"/>
      </a:accent4>
      <a:accent5>
        <a:srgbClr val="7E95A4"/>
      </a:accent5>
      <a:accent6>
        <a:srgbClr val="C3101C"/>
      </a:accent6>
      <a:hlink>
        <a:srgbClr val="10C33C"/>
      </a:hlink>
      <a:folHlink>
        <a:srgbClr val="00761D"/>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effectLst/>
      </a:spPr>
      <a:bodyPr rtlCol="0" anchor="ctr"/>
      <a:lstStyle>
        <a:defPPr algn="ctr">
          <a:defRPr dirty="0">
            <a:solidFill>
              <a:srgbClr val="000000"/>
            </a:solidFill>
            <a:latin typeface="Helvetica"/>
            <a:cs typeface="Helvetica"/>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latin typeface="Helvetica"/>
            <a:cs typeface="Helvetica"/>
          </a:defRPr>
        </a:defPPr>
      </a:lstStyle>
    </a:tx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lumMod val="65000"/>
              <a:lumOff val="35000"/>
            </a:schemeClr>
          </a:solidFill>
        </a:ln>
      </a:spPr>
      <a:bodyPr rtlCol="0" anchor="ctr"/>
      <a:lstStyle>
        <a:defPPr algn="ctr">
          <a:defRPr sz="1400"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ln>
          <a:noFill/>
        </a:ln>
        <a:effectLst/>
      </a:spPr>
      <a:bodyPr wrap="square" rtlCol="0">
        <a:spAutoFit/>
      </a:bodyPr>
      <a:lstStyle>
        <a:defPPr algn="ctr">
          <a:defRPr sz="1400" dirty="0" smtClean="0">
            <a:solidFill>
              <a:schemeClr val="tx1"/>
            </a:solidFill>
            <a:latin typeface="Arial" pitchFamily="34" charset="0"/>
            <a:cs typeface="Arial" pitchFamily="34" charset="0"/>
          </a:defRPr>
        </a:defPPr>
      </a:lstStyle>
      <a:style>
        <a:lnRef idx="1">
          <a:schemeClr val="accent1"/>
        </a:lnRef>
        <a:fillRef idx="2">
          <a:schemeClr val="accent1"/>
        </a:fillRef>
        <a:effectRef idx="1">
          <a:schemeClr val="accent1"/>
        </a:effectRef>
        <a:fontRef idx="minor">
          <a:schemeClr val="dk1"/>
        </a:fontRef>
      </a:style>
    </a:tx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3443</Words>
  <Application>Microsoft Office PowerPoint</Application>
  <PresentationFormat>Bildschirmpräsentation (4:3)</PresentationFormat>
  <Paragraphs>864</Paragraphs>
  <Slides>65</Slides>
  <Notes>30</Notes>
  <HiddenSlides>0</HiddenSlides>
  <MMClips>0</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65</vt:i4>
      </vt:variant>
    </vt:vector>
  </HeadingPairs>
  <TitlesOfParts>
    <vt:vector size="75" baseType="lpstr">
      <vt:lpstr>Arial</vt:lpstr>
      <vt:lpstr>Calibri</vt:lpstr>
      <vt:lpstr>Century Gothic</vt:lpstr>
      <vt:lpstr>Futura Lt BT</vt:lpstr>
      <vt:lpstr>Helvetica</vt:lpstr>
      <vt:lpstr>Helvetica Light</vt:lpstr>
      <vt:lpstr>Wingdings</vt:lpstr>
      <vt:lpstr>1_Reimer Rechtsanwälte</vt:lpstr>
      <vt:lpstr>2_Reimer Rechtsanwälte</vt:lpstr>
      <vt:lpstr>Larissa</vt:lpstr>
      <vt:lpstr>PowerPoint-Präsentation</vt:lpstr>
      <vt:lpstr>Gliederung</vt:lpstr>
      <vt:lpstr>PowerPoint-Präsentation</vt:lpstr>
      <vt:lpstr>PowerPoint-Präsentation</vt:lpstr>
      <vt:lpstr>Voraussetzungen für das Kurzarbeitergeld</vt:lpstr>
      <vt:lpstr>Voraussetzungen Kurzarbeit</vt:lpstr>
      <vt:lpstr>Höhe des Kurzarbeitergeldes</vt:lpstr>
      <vt:lpstr>Höhe des Kurzarbeitergeldes</vt:lpstr>
      <vt:lpstr>Anspruchsdauer des Kurzarbeitergeldes</vt:lpstr>
      <vt:lpstr>Steuerliche Behandlung des KuG</vt:lpstr>
      <vt:lpstr>Sozialversicherungsrechtliche Behandlung des KUG</vt:lpstr>
      <vt:lpstr>Zuschüsse zum Kurzarbeitergeld </vt:lpstr>
      <vt:lpstr>Steuerliche Maßnahmen in Zeiten von Corona</vt:lpstr>
      <vt:lpstr>Steuerliche Maßnahmen in Zeiten von Corona</vt:lpstr>
      <vt:lpstr>Staatliche Corona-Soforthilfen</vt:lpstr>
      <vt:lpstr>Staatliche Corona-Soforthilfen </vt:lpstr>
      <vt:lpstr>Staatliche Corona-Soforthilfen </vt:lpstr>
      <vt:lpstr>Staatliche Corona-Soforthilfen </vt:lpstr>
      <vt:lpstr>PowerPoint-Präsentation</vt:lpstr>
      <vt:lpstr>Staatliche Hilfsmaßnahmen</vt:lpstr>
      <vt:lpstr>Staatliche Hilfsmaßnahmen</vt:lpstr>
      <vt:lpstr>Staatliche Hilfsmaßnahmen</vt:lpstr>
      <vt:lpstr>Unternehmen in Schwierigkeiten</vt:lpstr>
      <vt:lpstr>Unternehmen in Schwierigkeiten</vt:lpstr>
      <vt:lpstr>Unternehmen in Schwierigkeiten</vt:lpstr>
      <vt:lpstr>Weitere Einschränkungen</vt:lpstr>
      <vt:lpstr>PowerPoint-Präsentation</vt:lpstr>
      <vt:lpstr>COVID-19-Abmildungsgesetz</vt:lpstr>
      <vt:lpstr>Änderungen im allgemeinen Zivilrecht (I)</vt:lpstr>
      <vt:lpstr>Änderungen im allgemeinen Zivilrecht (II)</vt:lpstr>
      <vt:lpstr>Änderungen im allgemeinen Zivilrecht (III)</vt:lpstr>
      <vt:lpstr>Änderungen im allgemeinen Zivilrecht (IV)</vt:lpstr>
      <vt:lpstr>Änderungen im allgemeinen Zivilrecht (V)</vt:lpstr>
      <vt:lpstr>Weitere Rechtsgebiete</vt:lpstr>
      <vt:lpstr>PowerPoint-Präsentation</vt:lpstr>
      <vt:lpstr>4. Insolvenzrechtliche Änderungen</vt:lpstr>
      <vt:lpstr>4. Insolvenzrechtliche Änderungen (COVInsAG)</vt:lpstr>
      <vt:lpstr>Insolvenzantragspflicht</vt:lpstr>
      <vt:lpstr>Insolvenzantragspflicht</vt:lpstr>
      <vt:lpstr>Insolvenzantragspflicht</vt:lpstr>
      <vt:lpstr>Insolvenzantragspflicht</vt:lpstr>
      <vt:lpstr>Eingeschränkte Geschäftsführerhaftung</vt:lpstr>
      <vt:lpstr>Eingeschränkte Geschäftsführerhaftung</vt:lpstr>
      <vt:lpstr>Eingeschränkte Geschäftsführerhaftung</vt:lpstr>
      <vt:lpstr>Einschränkung der Anfechtungsmöglichkeiten</vt:lpstr>
      <vt:lpstr>Einschränkung der Anfechtungsmöglichkeiten</vt:lpstr>
      <vt:lpstr>Einschränkung der  Anfechtungsmöglichkeiten</vt:lpstr>
      <vt:lpstr>Gesellschafterdarlehen</vt:lpstr>
      <vt:lpstr>Gesellschafterdarlehen</vt:lpstr>
      <vt:lpstr>Insolvenzanfechtung</vt:lpstr>
      <vt:lpstr>Insolvenzanfechtung</vt:lpstr>
      <vt:lpstr>Sittenwidriger Beitrag zur Insolvenzverschleppung</vt:lpstr>
      <vt:lpstr>Gläubigeranträge </vt:lpstr>
      <vt:lpstr>Gläubigeranträge </vt:lpstr>
      <vt:lpstr>PowerPoint-Präsentation</vt:lpstr>
      <vt:lpstr>5. Handlungsempfehlungen für Berater</vt:lpstr>
      <vt:lpstr>a. Vorbereitung der Beantragung  von staatlicher Förderung </vt:lpstr>
      <vt:lpstr>b. Risiko</vt:lpstr>
      <vt:lpstr>c. Sanierungsinstrumente</vt:lpstr>
      <vt:lpstr>d. Nachteile des Insolvenzverfahrens</vt:lpstr>
      <vt:lpstr>e. Vorteile eines Insolvenzverfahrens</vt:lpstr>
      <vt:lpstr>f. Sicherung des Beraterhonorars</vt:lpstr>
      <vt:lpstr>f. Sicherung des Beraterhonorars</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Office-3</dc:creator>
  <cp:lastModifiedBy>Peters, Henning (Reimer Rechtsanwälte)</cp:lastModifiedBy>
  <cp:revision>200</cp:revision>
  <cp:lastPrinted>2020-04-09T07:53:36Z</cp:lastPrinted>
  <dcterms:created xsi:type="dcterms:W3CDTF">2015-04-21T12:21:32Z</dcterms:created>
  <dcterms:modified xsi:type="dcterms:W3CDTF">2020-04-09T10:51:43Z</dcterms:modified>
</cp:coreProperties>
</file>